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66" r:id="rId3"/>
    <p:sldId id="260" r:id="rId4"/>
    <p:sldId id="257" r:id="rId5"/>
    <p:sldId id="259" r:id="rId6"/>
    <p:sldId id="261" r:id="rId7"/>
    <p:sldId id="269" r:id="rId8"/>
    <p:sldId id="268" r:id="rId9"/>
    <p:sldId id="270" r:id="rId10"/>
    <p:sldId id="262" r:id="rId11"/>
    <p:sldId id="263" r:id="rId12"/>
    <p:sldId id="258" r:id="rId13"/>
  </p:sldIdLst>
  <p:sldSz cx="9144000" cy="6858000" type="screen4x3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7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4660"/>
  </p:normalViewPr>
  <p:slideViewPr>
    <p:cSldViewPr showGuides="1">
      <p:cViewPr varScale="1">
        <p:scale>
          <a:sx n="74" d="100"/>
          <a:sy n="74" d="100"/>
        </p:scale>
        <p:origin x="1266" y="72"/>
      </p:cViewPr>
      <p:guideLst>
        <p:guide orient="horz" pos="527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e\Desktop\BACK%20UP%20PURREGO%20-LBERMUDEZ\Desktop\INFORMES%20QRS%20DE%20LA%20OPERACI&#211;N\2018\INFORME%20QRS%20DE%20LA%20OPERACI&#211;N%201ER%20SEMESTRE%202018\INFORME%20CUARTO%20TRIMESTRE%20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e\Desktop\BACK%20UP%20PURREGO%20-LBERMUDEZ\Desktop\INFORMES%20QRS%20DE%20LA%20OPERACI&#211;N\2018\INFORME%20QRS%20DE%20LA%20OPERACI&#211;N%201ER%20SEMESTRE%202018\INFORME%20CUARTO%20TRIMESTRE%20201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e\Desktop\BACK%20UP%20PURREGO%20-LBERMUDEZ\Desktop\INFORMES%20QRS%20DE%20LA%20OPERACI&#211;N\2018\INFORME%20QRS%20DE%20LA%20OPERACI&#211;N%201ER%20SEMESTRE%202018\INFORME%20CUARTO%20TRIMESTRE%20201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e\Desktop\BACK%20UP%20PURREGO%20-LBERMUDEZ\Desktop\INFORMES%20QRS%20DE%20LA%20OPERACI&#211;N\2018\INFORME%20QRS%20DE%20LA%20OPERACI&#211;N%201ER%20SEMESTRE%202018\INFORME%20CUARTO%20TRIMESTRE%202018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Hoja1!$A$4</c:f>
              <c:strCache>
                <c:ptCount val="1"/>
                <c:pt idx="0">
                  <c:v>TOTAL PQRSF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Hoja1!$B$3:$D$3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cat>
          <c:val>
            <c:numRef>
              <c:f>Hoja1!$B$4:$D$4</c:f>
              <c:numCache>
                <c:formatCode>General</c:formatCode>
                <c:ptCount val="3"/>
                <c:pt idx="0">
                  <c:v>12669</c:v>
                </c:pt>
                <c:pt idx="1">
                  <c:v>11505</c:v>
                </c:pt>
                <c:pt idx="2">
                  <c:v>9750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897822512"/>
        <c:axId val="-897824144"/>
        <c:axId val="0"/>
      </c:bar3DChart>
      <c:catAx>
        <c:axId val="-897822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897824144"/>
        <c:crosses val="autoZero"/>
        <c:auto val="1"/>
        <c:lblAlgn val="ctr"/>
        <c:lblOffset val="100"/>
        <c:noMultiLvlLbl val="0"/>
      </c:catAx>
      <c:valAx>
        <c:axId val="-897824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8978225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'SEGUNDO TRIMESTRE 2018'!$A$3</c:f>
              <c:strCache>
                <c:ptCount val="1"/>
                <c:pt idx="0">
                  <c:v>TOTAL QUEJA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'SEGUNDO TRIMESTRE 2018'!$B$1:$D$1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cat>
          <c:val>
            <c:numRef>
              <c:f>'SEGUNDO TRIMESTRE 2018'!$B$3:$D$3</c:f>
              <c:numCache>
                <c:formatCode>General</c:formatCode>
                <c:ptCount val="3"/>
                <c:pt idx="0">
                  <c:v>575</c:v>
                </c:pt>
                <c:pt idx="1">
                  <c:v>429</c:v>
                </c:pt>
                <c:pt idx="2">
                  <c:v>379</c:v>
                </c:pt>
              </c:numCache>
            </c:numRef>
          </c:val>
        </c:ser>
        <c:ser>
          <c:idx val="1"/>
          <c:order val="1"/>
          <c:tx>
            <c:strRef>
              <c:f>'SEGUNDO TRIMESTRE 2018'!$A$4</c:f>
              <c:strCache>
                <c:ptCount val="1"/>
                <c:pt idx="0">
                  <c:v>TOTAL RECLAMO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'SEGUNDO TRIMESTRE 2018'!$B$1:$D$1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cat>
          <c:val>
            <c:numRef>
              <c:f>'SEGUNDO TRIMESTRE 2018'!$B$4:$D$4</c:f>
              <c:numCache>
                <c:formatCode>General</c:formatCode>
                <c:ptCount val="3"/>
                <c:pt idx="0">
                  <c:v>1984</c:v>
                </c:pt>
                <c:pt idx="1">
                  <c:v>1435</c:v>
                </c:pt>
                <c:pt idx="2">
                  <c:v>1411</c:v>
                </c:pt>
              </c:numCache>
            </c:numRef>
          </c:val>
        </c:ser>
        <c:ser>
          <c:idx val="2"/>
          <c:order val="2"/>
          <c:tx>
            <c:strRef>
              <c:f>'SEGUNDO TRIMESTRE 2018'!$A$5</c:f>
              <c:strCache>
                <c:ptCount val="1"/>
                <c:pt idx="0">
                  <c:v>TOTAL SUGERENCIA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'SEGUNDO TRIMESTRE 2018'!$B$1:$D$1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cat>
          <c:val>
            <c:numRef>
              <c:f>'SEGUNDO TRIMESTRE 2018'!$B$5:$D$5</c:f>
              <c:numCache>
                <c:formatCode>General</c:formatCode>
                <c:ptCount val="3"/>
                <c:pt idx="0">
                  <c:v>13</c:v>
                </c:pt>
                <c:pt idx="1">
                  <c:v>14</c:v>
                </c:pt>
                <c:pt idx="2">
                  <c:v>9</c:v>
                </c:pt>
              </c:numCache>
            </c:numRef>
          </c:val>
        </c:ser>
        <c:ser>
          <c:idx val="3"/>
          <c:order val="3"/>
          <c:tx>
            <c:strRef>
              <c:f>'SEGUNDO TRIMESTRE 2018'!$A$6</c:f>
              <c:strCache>
                <c:ptCount val="1"/>
                <c:pt idx="0">
                  <c:v>TOTAL FELICITACIÓN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'SEGUNDO TRIMESTRE 2018'!$B$1:$D$1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cat>
          <c:val>
            <c:numRef>
              <c:f>'SEGUNDO TRIMESTRE 2018'!$B$6:$D$6</c:f>
              <c:numCache>
                <c:formatCode>General</c:formatCode>
                <c:ptCount val="3"/>
                <c:pt idx="0">
                  <c:v>19</c:v>
                </c:pt>
                <c:pt idx="1">
                  <c:v>13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899536480"/>
        <c:axId val="-899534848"/>
      </c:barChart>
      <c:catAx>
        <c:axId val="-899536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899534848"/>
        <c:crosses val="autoZero"/>
        <c:auto val="1"/>
        <c:lblAlgn val="ctr"/>
        <c:lblOffset val="100"/>
        <c:noMultiLvlLbl val="0"/>
      </c:catAx>
      <c:valAx>
        <c:axId val="-899534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8995364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'SEGUNDO TRIMESTRE 2018'!$A$14</c:f>
              <c:strCache>
                <c:ptCount val="1"/>
                <c:pt idx="0">
                  <c:v>INFORMACIÓN GENERAL 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'SEGUNDO TRIMESTRE 2018'!$B$13:$D$13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cat>
          <c:val>
            <c:numRef>
              <c:f>'SEGUNDO TRIMESTRE 2018'!$B$14:$D$14</c:f>
              <c:numCache>
                <c:formatCode>General</c:formatCode>
                <c:ptCount val="3"/>
                <c:pt idx="0">
                  <c:v>3400</c:v>
                </c:pt>
                <c:pt idx="1">
                  <c:v>3822</c:v>
                </c:pt>
                <c:pt idx="2">
                  <c:v>3973</c:v>
                </c:pt>
              </c:numCache>
            </c:numRef>
          </c:val>
        </c:ser>
        <c:ser>
          <c:idx val="1"/>
          <c:order val="1"/>
          <c:tx>
            <c:strRef>
              <c:f>'SEGUNDO TRIMESTRE 2018'!$A$15</c:f>
              <c:strCache>
                <c:ptCount val="1"/>
                <c:pt idx="0">
                  <c:v>SOLICITUD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'SEGUNDO TRIMESTRE 2018'!$B$13:$D$13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cat>
          <c:val>
            <c:numRef>
              <c:f>'SEGUNDO TRIMESTRE 2018'!$B$15:$D$15</c:f>
              <c:numCache>
                <c:formatCode>General</c:formatCode>
                <c:ptCount val="3"/>
                <c:pt idx="0">
                  <c:v>5979</c:v>
                </c:pt>
                <c:pt idx="1">
                  <c:v>5038</c:v>
                </c:pt>
                <c:pt idx="2">
                  <c:v>3406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-899540832"/>
        <c:axId val="-899535936"/>
        <c:axId val="0"/>
      </c:bar3DChart>
      <c:catAx>
        <c:axId val="-8995408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899535936"/>
        <c:crosses val="autoZero"/>
        <c:auto val="1"/>
        <c:lblAlgn val="ctr"/>
        <c:lblOffset val="100"/>
        <c:noMultiLvlLbl val="0"/>
      </c:catAx>
      <c:valAx>
        <c:axId val="-89953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8995408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800" b="1" dirty="0">
                <a:solidFill>
                  <a:schemeClr val="tx1"/>
                </a:solidFill>
              </a:rPr>
              <a:t>MODALIDADES DE ATENCIÓN MÁS</a:t>
            </a:r>
            <a:r>
              <a:rPr lang="es-CO" sz="1800" b="1" baseline="0" dirty="0">
                <a:solidFill>
                  <a:schemeClr val="tx1"/>
                </a:solidFill>
              </a:rPr>
              <a:t> </a:t>
            </a:r>
            <a:r>
              <a:rPr lang="es-CO" sz="1800" b="1" baseline="0" dirty="0" smtClean="0">
                <a:solidFill>
                  <a:schemeClr val="tx1"/>
                </a:solidFill>
              </a:rPr>
              <a:t>SOLICITADAS CUARTO TRIMESTRE 2018</a:t>
            </a:r>
            <a:endParaRPr lang="es-CO" sz="18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404050014581510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1"/>
          <c:order val="0"/>
          <c:dPt>
            <c:idx val="0"/>
            <c:bubble3D val="0"/>
            <c:spPr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46000">
                    <a:schemeClr val="accent2">
                      <a:lumMod val="95000"/>
                      <a:lumOff val="5000"/>
                    </a:schemeClr>
                  </a:gs>
                  <a:gs pos="10000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gradFill flip="none" rotWithShape="1">
                <a:gsLst>
                  <a:gs pos="0">
                    <a:schemeClr val="accent1">
                      <a:lumMod val="67000"/>
                    </a:schemeClr>
                  </a:gs>
                  <a:gs pos="48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chemeClr val="accent3">
                      <a:lumMod val="67000"/>
                    </a:schemeClr>
                  </a:gs>
                  <a:gs pos="48000">
                    <a:schemeClr val="accent3">
                      <a:lumMod val="97000"/>
                      <a:lumOff val="3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1"/>
              <c:layout>
                <c:manualLayout>
                  <c:x val="-5.3240740740740741E-2"/>
                  <c:y val="-0.2256980340901721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21913580246912"/>
                      <c:h val="0.12852890166745276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8.9506172839506168E-2"/>
                  <c:y val="-7.61264646050545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412037037037036"/>
                      <c:h val="9.5874051208384395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Hoja2!$G$5:$H$7</c:f>
              <c:multiLvlStrCache>
                <c:ptCount val="3"/>
                <c:lvl>
                  <c:pt idx="0">
                    <c:v>501</c:v>
                  </c:pt>
                  <c:pt idx="1">
                    <c:v>16968</c:v>
                  </c:pt>
                  <c:pt idx="2">
                    <c:v>16455</c:v>
                  </c:pt>
                </c:lvl>
                <c:lvl>
                  <c:pt idx="0">
                    <c:v>CORREO </c:v>
                  </c:pt>
                  <c:pt idx="1">
                    <c:v>PERSONAL</c:v>
                  </c:pt>
                  <c:pt idx="2">
                    <c:v>TELEFONICAMENTE-FAX</c:v>
                  </c:pt>
                </c:lvl>
              </c:multiLvlStrCache>
            </c:multiLvlStrRef>
          </c:cat>
          <c:val>
            <c:numRef>
              <c:f>Hoja2!$I$5:$I$7</c:f>
              <c:numCache>
                <c:formatCode>0.00%</c:formatCode>
                <c:ptCount val="3"/>
                <c:pt idx="0">
                  <c:v>1.4768305624336753E-2</c:v>
                </c:pt>
                <c:pt idx="1">
                  <c:v>0.50017686593562083</c:v>
                </c:pt>
                <c:pt idx="2">
                  <c:v>0.48505482844004244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204201905317392"/>
          <c:y val="0.85243524741757393"/>
          <c:w val="0.64523682803538451"/>
          <c:h val="0.132545318972757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'SEGUNDO TRIMESTRE 2018'!$A$22</c:f>
              <c:strCache>
                <c:ptCount val="1"/>
                <c:pt idx="0">
                  <c:v>GIT MASIVO 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'SEGUNDO TRIMESTRE 2018'!$B$21:$D$21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cat>
          <c:val>
            <c:numRef>
              <c:f>'SEGUNDO TRIMESTRE 2018'!$B$22:$D$22</c:f>
              <c:numCache>
                <c:formatCode>General</c:formatCode>
                <c:ptCount val="3"/>
                <c:pt idx="0">
                  <c:v>141</c:v>
                </c:pt>
                <c:pt idx="1">
                  <c:v>124</c:v>
                </c:pt>
                <c:pt idx="2">
                  <c:v>108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'SEGUNDO TRIMESTRE 2018'!$A$23</c:f>
              <c:strCache>
                <c:ptCount val="1"/>
                <c:pt idx="0">
                  <c:v>BLANCO Y NEGRO 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'SEGUNDO TRIMESTRE 2018'!$B$21:$D$21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cat>
          <c:val>
            <c:numRef>
              <c:f>'SEGUNDO TRIMESTRE 2018'!$B$23:$D$23</c:f>
              <c:numCache>
                <c:formatCode>General</c:formatCode>
                <c:ptCount val="3"/>
                <c:pt idx="0">
                  <c:v>146</c:v>
                </c:pt>
                <c:pt idx="1">
                  <c:v>96</c:v>
                </c:pt>
                <c:pt idx="2">
                  <c:v>102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'SEGUNDO TRIMESTRE 2018'!$A$24</c:f>
              <c:strCache>
                <c:ptCount val="1"/>
                <c:pt idx="0">
                  <c:v>ETM MASIVO 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'SEGUNDO TRIMESTRE 2018'!$B$21:$D$21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cat>
          <c:val>
            <c:numRef>
              <c:f>'SEGUNDO TRIMESTRE 2018'!$B$24:$D$24</c:f>
              <c:numCache>
                <c:formatCode>General</c:formatCode>
                <c:ptCount val="3"/>
                <c:pt idx="0">
                  <c:v>54</c:v>
                </c:pt>
                <c:pt idx="1">
                  <c:v>37</c:v>
                </c:pt>
                <c:pt idx="2">
                  <c:v>47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'SEGUNDO TRIMESTRE 2018'!$A$25</c:f>
              <c:strCache>
                <c:ptCount val="1"/>
                <c:pt idx="0">
                  <c:v>UNIMETRO 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'SEGUNDO TRIMESTRE 2018'!$B$21:$D$21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cat>
          <c:val>
            <c:numRef>
              <c:f>'SEGUNDO TRIMESTRE 2018'!$B$25:$D$25</c:f>
              <c:numCache>
                <c:formatCode>General</c:formatCode>
                <c:ptCount val="3"/>
                <c:pt idx="0">
                  <c:v>38</c:v>
                </c:pt>
                <c:pt idx="1">
                  <c:v>36</c:v>
                </c:pt>
                <c:pt idx="2">
                  <c:v>33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899528320"/>
        <c:axId val="-897831760"/>
      </c:lineChart>
      <c:catAx>
        <c:axId val="-89952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897831760"/>
        <c:crosses val="autoZero"/>
        <c:auto val="1"/>
        <c:lblAlgn val="ctr"/>
        <c:lblOffset val="100"/>
        <c:noMultiLvlLbl val="0"/>
      </c:catAx>
      <c:valAx>
        <c:axId val="-897831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8995283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F9D0483-6259-4545-B31B-687EC5338466}" type="datetimeFigureOut">
              <a:rPr lang="es-CO" smtClean="0"/>
              <a:t>24/01/2019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928AC75-D581-4FDB-8CFD-D677730C6D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6569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CO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91198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24/01/2019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610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24/01/2019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485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24/01/2019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929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24/01/2019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042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24/01/2019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42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24/01/2019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251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24/01/2019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278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24/01/2019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7484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24/01/2019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5292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467F-B4EA-439B-8A7C-4F242930E793}" type="datetimeFigureOut">
              <a:rPr lang="es-CO" smtClean="0"/>
              <a:t>24/01/2019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2370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0467F-B4EA-439B-8A7C-4F242930E793}" type="datetimeFigureOut">
              <a:rPr lang="es-CO" smtClean="0"/>
              <a:t>24/01/2019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2F8F0-5D35-4424-BDE7-A3B7EC53E0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10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s-CO" sz="3200" dirty="0" smtClean="0"/>
              <a:t> </a:t>
            </a:r>
            <a:r>
              <a:rPr lang="es-CO" sz="3100" b="1" dirty="0" smtClean="0">
                <a:solidFill>
                  <a:schemeClr val="bg1"/>
                </a:solidFill>
              </a:rPr>
              <a:t>Informe de Peticiones ,Quejas , Reclamos, Sugerencias, Felicitaciones y Denuncias cuarto trimestre 2018</a:t>
            </a:r>
            <a:endParaRPr lang="es-CO" sz="3100" dirty="0">
              <a:solidFill>
                <a:schemeClr val="bg1"/>
              </a:solidFill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2123728" y="3861048"/>
            <a:ext cx="4824536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ENERO  2019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0213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5263"/>
            <a:ext cx="5976664" cy="1143000"/>
          </a:xfrm>
        </p:spPr>
        <p:txBody>
          <a:bodyPr>
            <a:normAutofit/>
          </a:bodyPr>
          <a:lstStyle/>
          <a:p>
            <a:pPr algn="l"/>
            <a:r>
              <a:rPr lang="es-ES" sz="1800" b="1" dirty="0" smtClean="0"/>
              <a:t>TOTAL QUEJAS Y RECLAMOS POR </a:t>
            </a:r>
            <a:r>
              <a:rPr lang="es-ES" sz="2000" b="1" dirty="0" smtClean="0"/>
              <a:t>CONCESIONARIOS</a:t>
            </a:r>
            <a:r>
              <a:rPr lang="es-ES" sz="1800" b="1" dirty="0" smtClean="0"/>
              <a:t> CUARTO TRIMESTRE 2018 </a:t>
            </a:r>
            <a:endParaRPr lang="es-CO" sz="1800" b="1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849287"/>
              </p:ext>
            </p:extLst>
          </p:nvPr>
        </p:nvGraphicFramePr>
        <p:xfrm>
          <a:off x="827584" y="1628800"/>
          <a:ext cx="7704856" cy="32403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3426"/>
                <a:gridCol w="1354054"/>
                <a:gridCol w="1560105"/>
                <a:gridCol w="1269424"/>
                <a:gridCol w="1677847"/>
              </a:tblGrid>
              <a:tr h="6532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CONCESIONARIO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OCTUBRE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NOVIEMBRE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DICIEMBRE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TOTAL TRIMESTRE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646778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GIT MASIVO 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141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124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108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373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646778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BLANCO Y NEGRO 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146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96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102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344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646778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ETM MASIVO 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54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37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47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138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646778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UNIMETRO 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38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36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33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107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62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67544" y="260648"/>
            <a:ext cx="6301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GRÁFICO TOTAL QUEJAS POR CONCESIONARIOS CUARTO TRIMESTRE 2018</a:t>
            </a:r>
            <a:endParaRPr lang="es-CO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5157856"/>
              </p:ext>
            </p:extLst>
          </p:nvPr>
        </p:nvGraphicFramePr>
        <p:xfrm>
          <a:off x="755576" y="1052736"/>
          <a:ext cx="792088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737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475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5904656" cy="792088"/>
          </a:xfrm>
        </p:spPr>
        <p:txBody>
          <a:bodyPr>
            <a:noAutofit/>
          </a:bodyPr>
          <a:lstStyle/>
          <a:p>
            <a:pPr algn="l"/>
            <a:r>
              <a:rPr lang="es-MX" sz="2000" b="1" dirty="0"/>
              <a:t>TOTAL, PETICIONES, QUEJAS, RECLAMOS, </a:t>
            </a:r>
            <a:r>
              <a:rPr lang="es-MX" sz="2000" b="1" dirty="0" smtClean="0"/>
              <a:t>SUGERENCIAS,FELICITACIONES Y </a:t>
            </a:r>
            <a:r>
              <a:rPr lang="es-MX" sz="2000" b="1" dirty="0"/>
              <a:t>DENUNCIAS </a:t>
            </a:r>
            <a:endParaRPr lang="es-CO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608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dirty="0"/>
              <a:t>Durante el </a:t>
            </a:r>
            <a:r>
              <a:rPr lang="es-MX" sz="2000" dirty="0" smtClean="0"/>
              <a:t>cuarto </a:t>
            </a:r>
            <a:r>
              <a:rPr lang="es-MX" sz="2000" dirty="0"/>
              <a:t>trimestre de 2018 fueron radicados en total  </a:t>
            </a:r>
            <a:r>
              <a:rPr lang="es-MX" sz="2000" dirty="0" smtClean="0"/>
              <a:t>33.924 requerimientos en la Entidad, en octubre </a:t>
            </a:r>
            <a:r>
              <a:rPr lang="es-MX" sz="2000" dirty="0"/>
              <a:t>se formularon </a:t>
            </a:r>
            <a:r>
              <a:rPr lang="es-MX" sz="2000" dirty="0" smtClean="0"/>
              <a:t>12.669, </a:t>
            </a:r>
            <a:r>
              <a:rPr lang="es-MX" sz="2000" dirty="0"/>
              <a:t>en </a:t>
            </a:r>
            <a:r>
              <a:rPr lang="es-MX" sz="2000" dirty="0" smtClean="0"/>
              <a:t>noviembre 11.505 </a:t>
            </a:r>
            <a:r>
              <a:rPr lang="es-MX" sz="2000" dirty="0"/>
              <a:t>y en </a:t>
            </a:r>
            <a:r>
              <a:rPr lang="es-MX" sz="2000" dirty="0" smtClean="0"/>
              <a:t>diciembre 9.750. </a:t>
            </a:r>
            <a:endParaRPr lang="es-CO" sz="20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0393301"/>
              </p:ext>
            </p:extLst>
          </p:nvPr>
        </p:nvGraphicFramePr>
        <p:xfrm>
          <a:off x="1331640" y="2780928"/>
          <a:ext cx="6696744" cy="3168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473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850106"/>
          </a:xfrm>
        </p:spPr>
        <p:txBody>
          <a:bodyPr>
            <a:noAutofit/>
          </a:bodyPr>
          <a:lstStyle/>
          <a:p>
            <a:pPr algn="l"/>
            <a:r>
              <a:rPr lang="es-CO" sz="2000" b="1" dirty="0">
                <a:ea typeface="Calibri" pitchFamily="34" charset="0"/>
                <a:cs typeface="Arial" pitchFamily="34" charset="0"/>
              </a:rPr>
              <a:t>RESUMEN PQRSF </a:t>
            </a:r>
            <a:r>
              <a:rPr lang="es-CO" sz="2000" b="1" dirty="0" smtClean="0">
                <a:ea typeface="Calibri" pitchFamily="34" charset="0"/>
                <a:cs typeface="Arial" pitchFamily="34" charset="0"/>
              </a:rPr>
              <a:t>CUARTO TRIMESTRE </a:t>
            </a:r>
            <a:r>
              <a:rPr lang="es-CO" sz="2000" b="1" dirty="0">
                <a:ea typeface="Calibri" pitchFamily="34" charset="0"/>
                <a:cs typeface="Arial" pitchFamily="34" charset="0"/>
              </a:rPr>
              <a:t>2018</a:t>
            </a:r>
            <a:endParaRPr lang="es-CO" sz="2000" b="1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187426"/>
              </p:ext>
            </p:extLst>
          </p:nvPr>
        </p:nvGraphicFramePr>
        <p:xfrm>
          <a:off x="457200" y="1916834"/>
          <a:ext cx="8229600" cy="28383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8479"/>
                <a:gridCol w="1452462"/>
                <a:gridCol w="1843040"/>
                <a:gridCol w="1403639"/>
                <a:gridCol w="1601980"/>
              </a:tblGrid>
              <a:tr h="3055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PQRSF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OCTUBRE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NOVIEMBRE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DICIEMBRE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TOTAL TRIMESTRE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0052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 dirty="0">
                          <a:effectLst/>
                        </a:rPr>
                        <a:t>(PETICIONES, QUEJAS</a:t>
                      </a:r>
                      <a:br>
                        <a:rPr lang="es-MX" sz="1000" u="none" strike="noStrike" dirty="0">
                          <a:effectLst/>
                        </a:rPr>
                      </a:br>
                      <a:r>
                        <a:rPr lang="es-MX" sz="1000" u="none" strike="noStrike" dirty="0">
                          <a:effectLst/>
                        </a:rPr>
                        <a:t>, RECLAMOS, </a:t>
                      </a:r>
                      <a:r>
                        <a:rPr lang="es-MX" sz="1000" u="none" strike="noStrike" dirty="0" smtClean="0">
                          <a:effectLst/>
                        </a:rPr>
                        <a:t>SUGERENCIAS, FELICITACIONES Y DENUNCIAS)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055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TOTAL QUEJA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575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429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379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1383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055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TOTAL RECLAMO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1984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1435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1411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4830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055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TOTAL SUGERENCIA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13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14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9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36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055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TOTAL FELICITACIÓN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19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13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12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44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055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TOTAL QRSF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2591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1891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1811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 dirty="0">
                          <a:effectLst/>
                        </a:rPr>
                        <a:t>6293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83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0"/>
            <a:ext cx="6984776" cy="1124744"/>
          </a:xfrm>
        </p:spPr>
        <p:txBody>
          <a:bodyPr>
            <a:normAutofit/>
          </a:bodyPr>
          <a:lstStyle/>
          <a:p>
            <a:pPr algn="l"/>
            <a:r>
              <a:rPr lang="es-CO" sz="2000" b="1" dirty="0" smtClean="0">
                <a:ea typeface="Calibri" pitchFamily="34" charset="0"/>
                <a:cs typeface="Arial" pitchFamily="34" charset="0"/>
              </a:rPr>
              <a:t>GRÁFICA RESUMEN PQRSF CUARTO</a:t>
            </a:r>
            <a:br>
              <a:rPr lang="es-CO" sz="2000" b="1" dirty="0" smtClean="0">
                <a:ea typeface="Calibri" pitchFamily="34" charset="0"/>
                <a:cs typeface="Arial" pitchFamily="34" charset="0"/>
              </a:rPr>
            </a:br>
            <a:r>
              <a:rPr lang="es-CO" sz="2000" b="1" dirty="0" smtClean="0">
                <a:ea typeface="Calibri" pitchFamily="34" charset="0"/>
                <a:cs typeface="Arial" pitchFamily="34" charset="0"/>
              </a:rPr>
              <a:t>TRIMESTRE 2018 </a:t>
            </a:r>
            <a:endParaRPr lang="es-CO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5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202913"/>
              </p:ext>
            </p:extLst>
          </p:nvPr>
        </p:nvGraphicFramePr>
        <p:xfrm>
          <a:off x="683568" y="1124744"/>
          <a:ext cx="756084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023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085584" cy="1143000"/>
          </a:xfrm>
        </p:spPr>
        <p:txBody>
          <a:bodyPr>
            <a:noAutofit/>
          </a:bodyPr>
          <a:lstStyle/>
          <a:p>
            <a:pPr algn="l"/>
            <a:r>
              <a:rPr lang="es-CO" sz="2000" b="1" dirty="0"/>
              <a:t>INFORMACIÓN GENERAL Y </a:t>
            </a:r>
            <a:r>
              <a:rPr lang="es-CO" sz="2000" b="1" dirty="0" smtClean="0"/>
              <a:t>SOLICITUDES</a:t>
            </a:r>
            <a:br>
              <a:rPr lang="es-CO" sz="2000" b="1" dirty="0" smtClean="0"/>
            </a:br>
            <a:r>
              <a:rPr lang="es-CO" sz="2000" b="1" dirty="0" smtClean="0"/>
              <a:t>ATENDIDAS CUARTO TRIMESTRE  2018 </a:t>
            </a:r>
            <a:endParaRPr lang="es-CO" sz="2000" b="1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255800"/>
              </p:ext>
            </p:extLst>
          </p:nvPr>
        </p:nvGraphicFramePr>
        <p:xfrm>
          <a:off x="457200" y="1628800"/>
          <a:ext cx="8229600" cy="30963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8479"/>
                <a:gridCol w="1452462"/>
                <a:gridCol w="1843040"/>
                <a:gridCol w="1403639"/>
                <a:gridCol w="1601980"/>
              </a:tblGrid>
              <a:tr h="127047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>
                          <a:effectLst/>
                        </a:rPr>
                        <a:t>INFORMACIÓN GENERAL Y SOLICITUDES ATENDIDAS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OCTUBRE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NOVIEMBRE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DICIEMBRE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TOTAL TRIMESTRE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60805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INFORMACIÓN GENERAL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3400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3822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3973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11195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60891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SOLICITUD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5979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5038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3406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14423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60891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TOTAL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9379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8860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7379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25618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63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5365104" cy="792088"/>
          </a:xfrm>
        </p:spPr>
        <p:txBody>
          <a:bodyPr>
            <a:noAutofit/>
          </a:bodyPr>
          <a:lstStyle/>
          <a:p>
            <a:pPr algn="l"/>
            <a:r>
              <a:rPr lang="es-ES" sz="2000" b="1" dirty="0" smtClean="0"/>
              <a:t>GRÁFICA INFORMACIÓN GENERAL Y SOLICITUDES ATENDIDAS </a:t>
            </a:r>
            <a:endParaRPr lang="es-CO" sz="2000" b="1" dirty="0"/>
          </a:p>
        </p:txBody>
      </p:sp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9976510"/>
              </p:ext>
            </p:extLst>
          </p:nvPr>
        </p:nvGraphicFramePr>
        <p:xfrm>
          <a:off x="683568" y="1340768"/>
          <a:ext cx="770485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711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3538736" cy="1052736"/>
          </a:xfrm>
        </p:spPr>
        <p:txBody>
          <a:bodyPr>
            <a:normAutofit/>
          </a:bodyPr>
          <a:lstStyle/>
          <a:p>
            <a:r>
              <a:rPr lang="es-CO" sz="2000" b="1" dirty="0" smtClean="0"/>
              <a:t>CANALES DE ATENCIÓN</a:t>
            </a:r>
            <a:endParaRPr lang="es-CO" sz="2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1600" dirty="0" smtClean="0"/>
              <a:t>Para </a:t>
            </a:r>
            <a:r>
              <a:rPr lang="es-MX" sz="1600" dirty="0"/>
              <a:t>el acceso a los trámites, servicios y/o información de la Entidad, </a:t>
            </a:r>
            <a:r>
              <a:rPr lang="es-MX" sz="1600" dirty="0" smtClean="0"/>
              <a:t>donde se </a:t>
            </a:r>
            <a:r>
              <a:rPr lang="es-MX" sz="1600" dirty="0"/>
              <a:t>presta un servicio oportuno </a:t>
            </a:r>
            <a:r>
              <a:rPr lang="es-MX" sz="1600" dirty="0" smtClean="0"/>
              <a:t> y adecuado </a:t>
            </a:r>
            <a:r>
              <a:rPr lang="es-MX" sz="1600" dirty="0"/>
              <a:t>al </a:t>
            </a:r>
            <a:r>
              <a:rPr lang="es-MX" sz="1600" dirty="0" smtClean="0"/>
              <a:t>ciudadano se dispone de los siguientes canales de atención</a:t>
            </a:r>
          </a:p>
          <a:p>
            <a:pPr marL="0" indent="0" algn="just">
              <a:buNone/>
            </a:pPr>
            <a:endParaRPr lang="es-CO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916832"/>
            <a:ext cx="7992888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25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5976664" cy="562074"/>
          </a:xfrm>
        </p:spPr>
        <p:txBody>
          <a:bodyPr>
            <a:noAutofit/>
          </a:bodyPr>
          <a:lstStyle/>
          <a:p>
            <a:pPr algn="l"/>
            <a:r>
              <a:rPr lang="es-CO" sz="2000" b="1" dirty="0" smtClean="0"/>
              <a:t>UTILIZACIÓN DE LOS CANALES DE ATENCIÓN EN EL CUARTO TRIMESTRE DE 2018</a:t>
            </a:r>
            <a:endParaRPr lang="es-CO" sz="2000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537277"/>
              </p:ext>
            </p:extLst>
          </p:nvPr>
        </p:nvGraphicFramePr>
        <p:xfrm>
          <a:off x="457200" y="1412775"/>
          <a:ext cx="8147248" cy="36724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957"/>
                <a:gridCol w="2363303"/>
                <a:gridCol w="1668392"/>
                <a:gridCol w="1580582"/>
                <a:gridCol w="1022014"/>
              </a:tblGrid>
              <a:tr h="45802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dirty="0">
                          <a:effectLst/>
                        </a:rPr>
                        <a:t>CANALES DE ATENCIÓN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s-CO" sz="1100" b="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9" marR="8919" marT="891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9" marR="8919" marT="891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553284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>
                          <a:effectLst/>
                        </a:rPr>
                        <a:t> 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9" marR="8919" marT="891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dirty="0" smtClean="0">
                          <a:effectLst/>
                        </a:rPr>
                        <a:t>AZULINEA</a:t>
                      </a:r>
                    </a:p>
                    <a:p>
                      <a:pPr algn="ctr" fontAlgn="b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servicioalusuario@mio.com.co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9" marR="8919" marT="891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dirty="0">
                          <a:effectLst/>
                        </a:rPr>
                        <a:t>PERSONAL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9" marR="8919" marT="891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dirty="0" smtClean="0">
                          <a:effectLst/>
                        </a:rPr>
                        <a:t>TELEFONICAMENTE-FAX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9" marR="8919" marT="891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effectLst/>
                        </a:rPr>
                        <a:t>TOTAL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9" marR="8919" marT="891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45802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OCTUBRE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9" marR="8919" marT="891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dirty="0">
                          <a:effectLst/>
                        </a:rPr>
                        <a:t>190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9" marR="8919" marT="891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dirty="0">
                          <a:effectLst/>
                        </a:rPr>
                        <a:t>6863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9" marR="8919" marT="891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effectLst/>
                        </a:rPr>
                        <a:t>5616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9" marR="8919" marT="891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effectLst/>
                        </a:rPr>
                        <a:t>12669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9" marR="8919" marT="891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45802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NOVIEMBRE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9" marR="8919" marT="891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dirty="0">
                          <a:effectLst/>
                        </a:rPr>
                        <a:t>200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9" marR="8919" marT="891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dirty="0">
                          <a:effectLst/>
                        </a:rPr>
                        <a:t>5931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9" marR="8919" marT="891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effectLst/>
                        </a:rPr>
                        <a:t>5374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9" marR="8919" marT="891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effectLst/>
                        </a:rPr>
                        <a:t>11505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9" marR="8919" marT="891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45802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DICIEMBRE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9" marR="8919" marT="891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dirty="0">
                          <a:effectLst/>
                        </a:rPr>
                        <a:t>111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9" marR="8919" marT="891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dirty="0">
                          <a:effectLst/>
                        </a:rPr>
                        <a:t>4174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9" marR="8919" marT="891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effectLst/>
                        </a:rPr>
                        <a:t>5465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9" marR="8919" marT="891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>
                          <a:effectLst/>
                        </a:rPr>
                        <a:t>9750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9" marR="8919" marT="891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45802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>
                          <a:effectLst/>
                        </a:rPr>
                        <a:t>TOTAL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9" marR="8919" marT="891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dirty="0">
                          <a:effectLst/>
                        </a:rPr>
                        <a:t>501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9" marR="8919" marT="891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dirty="0">
                          <a:effectLst/>
                        </a:rPr>
                        <a:t>16968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9" marR="8919" marT="891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dirty="0">
                          <a:effectLst/>
                        </a:rPr>
                        <a:t>16455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9" marR="8919" marT="891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dirty="0">
                          <a:effectLst/>
                        </a:rPr>
                        <a:t>33924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9" marR="8919" marT="891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82901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TOTAL CANALES DE ATENCIÓN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9" marR="8919" marT="891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dirty="0">
                          <a:effectLst/>
                        </a:rPr>
                        <a:t>1,48%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9" marR="8919" marT="891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dirty="0">
                          <a:effectLst/>
                        </a:rPr>
                        <a:t>50,02%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9" marR="8919" marT="891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dirty="0">
                          <a:effectLst/>
                        </a:rPr>
                        <a:t>48,51%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9" marR="8919" marT="891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dirty="0">
                          <a:effectLst/>
                        </a:rPr>
                        <a:t>100,00%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19" marR="8919" marT="8919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36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01341"/>
              </p:ext>
            </p:extLst>
          </p:nvPr>
        </p:nvGraphicFramePr>
        <p:xfrm>
          <a:off x="457200" y="908720"/>
          <a:ext cx="8229600" cy="5217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647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4540</TotalTime>
  <Words>293</Words>
  <Application>Microsoft Office PowerPoint</Application>
  <PresentationFormat>Presentación en pantalla (4:3)</PresentationFormat>
  <Paragraphs>125</Paragraphs>
  <Slides>12</Slides>
  <Notes>0</Notes>
  <HiddenSlides>1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de Office</vt:lpstr>
      <vt:lpstr> Informe de Peticiones ,Quejas , Reclamos, Sugerencias, Felicitaciones y Denuncias cuarto trimestre 2018</vt:lpstr>
      <vt:lpstr>TOTAL, PETICIONES, QUEJAS, RECLAMOS, SUGERENCIAS,FELICITACIONES Y DENUNCIAS </vt:lpstr>
      <vt:lpstr>RESUMEN PQRSF CUARTO TRIMESTRE 2018</vt:lpstr>
      <vt:lpstr>GRÁFICA RESUMEN PQRSF CUARTO TRIMESTRE 2018 </vt:lpstr>
      <vt:lpstr>INFORMACIÓN GENERAL Y SOLICITUDES ATENDIDAS CUARTO TRIMESTRE  2018 </vt:lpstr>
      <vt:lpstr>GRÁFICA INFORMACIÓN GENERAL Y SOLICITUDES ATENDIDAS </vt:lpstr>
      <vt:lpstr>CANALES DE ATENCIÓN</vt:lpstr>
      <vt:lpstr>UTILIZACIÓN DE LOS CANALES DE ATENCIÓN EN EL CUARTO TRIMESTRE DE 2018</vt:lpstr>
      <vt:lpstr>Presentación de PowerPoint</vt:lpstr>
      <vt:lpstr>TOTAL QUEJAS Y RECLAMOS POR CONCESIONARIOS CUARTO TRIMESTRE 2018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LINA MARCELA BERMUDEZ DIAZ</cp:lastModifiedBy>
  <cp:revision>99</cp:revision>
  <cp:lastPrinted>2019-01-23T16:46:36Z</cp:lastPrinted>
  <dcterms:created xsi:type="dcterms:W3CDTF">2018-02-09T20:06:33Z</dcterms:created>
  <dcterms:modified xsi:type="dcterms:W3CDTF">2019-01-24T15:00:42Z</dcterms:modified>
</cp:coreProperties>
</file>