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 showGuides="1">
      <p:cViewPr varScale="1">
        <p:scale>
          <a:sx n="70" d="100"/>
          <a:sy n="70" d="100"/>
        </p:scale>
        <p:origin x="1350" y="72"/>
      </p:cViewPr>
      <p:guideLst>
        <p:guide orient="horz" pos="527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e\Desktop\METRO%20CALI%20S.A\Desktop\INFORMES%20QRS%20DE%20LA%20OPERACI&#211;N\2018\INFORME%20QRS%20DE%20LA%20OPERACI&#211;N%201ER%20SEMESTRE%202018\INFORME%20TERCER%20TRIMESTRE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e\Desktop\METRO%20CALI%20S.A\Desktop\INFORMES%20QRS%20DE%20LA%20OPERACI&#211;N\2018\INFORME%20QRS%20DE%20LA%20OPERACI&#211;N%201ER%20SEMESTRE%202018\INFORME%20TERCER%20TRIMESTRE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  <a:sp3d/>
      </c:spPr>
    </c:floor>
    <c:sideWall>
      <c:thickness val="0"/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  <a:sp3d/>
      </c:spPr>
    </c:sideWall>
    <c:backWall>
      <c:thickness val="0"/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625290311658495E-2"/>
          <c:y val="3.4623647314986135E-2"/>
          <c:w val="0.92397617195972936"/>
          <c:h val="0.702367266931054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'SEGUNDO TRIMESTRE 2018'!$A$3</c:f>
              <c:strCache>
                <c:ptCount val="1"/>
                <c:pt idx="0">
                  <c:v>TOTAL QUEJA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2018'!$B$1:$D$1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'SEGUNDO TRIMESTRE 2018'!$B$3:$D$3</c:f>
              <c:numCache>
                <c:formatCode>General</c:formatCode>
                <c:ptCount val="3"/>
                <c:pt idx="0">
                  <c:v>387</c:v>
                </c:pt>
                <c:pt idx="1">
                  <c:v>428</c:v>
                </c:pt>
                <c:pt idx="2">
                  <c:v>540</c:v>
                </c:pt>
              </c:numCache>
            </c:numRef>
          </c:val>
        </c:ser>
        <c:ser>
          <c:idx val="1"/>
          <c:order val="1"/>
          <c:tx>
            <c:strRef>
              <c:f>'SEGUNDO TRIMESTRE 2018'!$A$4</c:f>
              <c:strCache>
                <c:ptCount val="1"/>
                <c:pt idx="0">
                  <c:v>TOTAL RECLAMO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2018'!$B$1:$D$1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'SEGUNDO TRIMESTRE 2018'!$B$4:$D$4</c:f>
              <c:numCache>
                <c:formatCode>General</c:formatCode>
                <c:ptCount val="3"/>
                <c:pt idx="0">
                  <c:v>2077</c:v>
                </c:pt>
                <c:pt idx="1">
                  <c:v>2393</c:v>
                </c:pt>
                <c:pt idx="2">
                  <c:v>2528</c:v>
                </c:pt>
              </c:numCache>
            </c:numRef>
          </c:val>
        </c:ser>
        <c:ser>
          <c:idx val="2"/>
          <c:order val="2"/>
          <c:tx>
            <c:strRef>
              <c:f>'SEGUNDO TRIMESTRE 2018'!$A$5</c:f>
              <c:strCache>
                <c:ptCount val="1"/>
                <c:pt idx="0">
                  <c:v>TOTAL SUGERENCIA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2018'!$B$1:$D$1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'SEGUNDO TRIMESTRE 2018'!$B$5:$D$5</c:f>
              <c:numCache>
                <c:formatCode>General</c:formatCode>
                <c:ptCount val="3"/>
                <c:pt idx="0">
                  <c:v>6</c:v>
                </c:pt>
                <c:pt idx="1">
                  <c:v>9</c:v>
                </c:pt>
                <c:pt idx="2">
                  <c:v>12</c:v>
                </c:pt>
              </c:numCache>
            </c:numRef>
          </c:val>
        </c:ser>
        <c:ser>
          <c:idx val="3"/>
          <c:order val="3"/>
          <c:tx>
            <c:strRef>
              <c:f>'SEGUNDO TRIMESTRE 2018'!$A$6</c:f>
              <c:strCache>
                <c:ptCount val="1"/>
                <c:pt idx="0">
                  <c:v>TOTAL FELICITACIÓN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2018'!$B$1:$D$1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'SEGUNDO TRIMESTRE 2018'!$B$6:$D$6</c:f>
              <c:numCache>
                <c:formatCode>General</c:formatCode>
                <c:ptCount val="3"/>
                <c:pt idx="0">
                  <c:v>8</c:v>
                </c:pt>
                <c:pt idx="1">
                  <c:v>9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7"/>
        <c:shape val="box"/>
        <c:axId val="-2137052368"/>
        <c:axId val="-2137047472"/>
        <c:axId val="0"/>
      </c:bar3DChart>
      <c:catAx>
        <c:axId val="-213705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2137047472"/>
        <c:crosses val="autoZero"/>
        <c:auto val="1"/>
        <c:lblAlgn val="ctr"/>
        <c:lblOffset val="100"/>
        <c:noMultiLvlLbl val="0"/>
      </c:catAx>
      <c:valAx>
        <c:axId val="-2137047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21370523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solidFill>
          <a:schemeClr val="lt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'SEGUNDO TRIMESTRE 2018'!$A$14</c:f>
              <c:strCache>
                <c:ptCount val="1"/>
                <c:pt idx="0">
                  <c:v>INFORMACIÓN GENERAL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2018'!$B$13:$D$13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'SEGUNDO TRIMESTRE 2018'!$B$14:$D$14</c:f>
              <c:numCache>
                <c:formatCode>General</c:formatCode>
                <c:ptCount val="3"/>
                <c:pt idx="0">
                  <c:v>2712</c:v>
                </c:pt>
                <c:pt idx="1">
                  <c:v>3036</c:v>
                </c:pt>
                <c:pt idx="2">
                  <c:v>2751</c:v>
                </c:pt>
              </c:numCache>
            </c:numRef>
          </c:val>
        </c:ser>
        <c:ser>
          <c:idx val="1"/>
          <c:order val="1"/>
          <c:tx>
            <c:strRef>
              <c:f>'SEGUNDO TRIMESTRE 2018'!$A$15</c:f>
              <c:strCache>
                <c:ptCount val="1"/>
                <c:pt idx="0">
                  <c:v>SOLICITUD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2018'!$B$13:$D$13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'SEGUNDO TRIMESTRE 2018'!$B$15:$D$15</c:f>
              <c:numCache>
                <c:formatCode>General</c:formatCode>
                <c:ptCount val="3"/>
                <c:pt idx="0">
                  <c:v>5251</c:v>
                </c:pt>
                <c:pt idx="1">
                  <c:v>5343</c:v>
                </c:pt>
                <c:pt idx="2">
                  <c:v>4345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2137043664"/>
        <c:axId val="-2137041488"/>
      </c:barChart>
      <c:catAx>
        <c:axId val="-21370436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2137041488"/>
        <c:crosses val="autoZero"/>
        <c:auto val="1"/>
        <c:lblAlgn val="ctr"/>
        <c:lblOffset val="100"/>
        <c:noMultiLvlLbl val="0"/>
      </c:catAx>
      <c:valAx>
        <c:axId val="-213704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21370436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'SEGUNDO TRIMESTRE 2018'!$A$22</c:f>
              <c:strCache>
                <c:ptCount val="1"/>
                <c:pt idx="0">
                  <c:v>GIT MASIVO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'SEGUNDO TRIMESTRE 2018'!$B$21:$D$21</c:f>
              <c:strCache>
                <c:ptCount val="3"/>
                <c:pt idx="0">
                  <c:v>JULIO 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'SEGUNDO TRIMESTRE 2018'!$B$22:$D$22</c:f>
              <c:numCache>
                <c:formatCode>General</c:formatCode>
                <c:ptCount val="3"/>
                <c:pt idx="0">
                  <c:v>114</c:v>
                </c:pt>
                <c:pt idx="1">
                  <c:v>130</c:v>
                </c:pt>
                <c:pt idx="2">
                  <c:v>116</c:v>
                </c:pt>
              </c:numCache>
            </c:numRef>
          </c:val>
        </c:ser>
        <c:ser>
          <c:idx val="1"/>
          <c:order val="1"/>
          <c:tx>
            <c:strRef>
              <c:f>'SEGUNDO TRIMESTRE 2018'!$A$23</c:f>
              <c:strCache>
                <c:ptCount val="1"/>
                <c:pt idx="0">
                  <c:v>BLANCO Y NEGRO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'SEGUNDO TRIMESTRE 2018'!$B$21:$D$21</c:f>
              <c:strCache>
                <c:ptCount val="3"/>
                <c:pt idx="0">
                  <c:v>JULIO 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'SEGUNDO TRIMESTRE 2018'!$B$23:$D$23</c:f>
              <c:numCache>
                <c:formatCode>General</c:formatCode>
                <c:ptCount val="3"/>
                <c:pt idx="0">
                  <c:v>64</c:v>
                </c:pt>
                <c:pt idx="1">
                  <c:v>112</c:v>
                </c:pt>
                <c:pt idx="2">
                  <c:v>95</c:v>
                </c:pt>
              </c:numCache>
            </c:numRef>
          </c:val>
        </c:ser>
        <c:ser>
          <c:idx val="2"/>
          <c:order val="2"/>
          <c:tx>
            <c:strRef>
              <c:f>'SEGUNDO TRIMESTRE 2018'!$A$24</c:f>
              <c:strCache>
                <c:ptCount val="1"/>
                <c:pt idx="0">
                  <c:v>ETM MASIVO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'SEGUNDO TRIMESTRE 2018'!$B$21:$D$21</c:f>
              <c:strCache>
                <c:ptCount val="3"/>
                <c:pt idx="0">
                  <c:v>JULIO 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'SEGUNDO TRIMESTRE 2018'!$B$24:$D$24</c:f>
              <c:numCache>
                <c:formatCode>General</c:formatCode>
                <c:ptCount val="3"/>
                <c:pt idx="0">
                  <c:v>51</c:v>
                </c:pt>
                <c:pt idx="1">
                  <c:v>44</c:v>
                </c:pt>
                <c:pt idx="2">
                  <c:v>47</c:v>
                </c:pt>
              </c:numCache>
            </c:numRef>
          </c:val>
        </c:ser>
        <c:ser>
          <c:idx val="3"/>
          <c:order val="3"/>
          <c:tx>
            <c:strRef>
              <c:f>'SEGUNDO TRIMESTRE 2018'!$A$25</c:f>
              <c:strCache>
                <c:ptCount val="1"/>
                <c:pt idx="0">
                  <c:v>UNIMETRO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'SEGUNDO TRIMESTRE 2018'!$B$21:$D$21</c:f>
              <c:strCache>
                <c:ptCount val="3"/>
                <c:pt idx="0">
                  <c:v>JULIO 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'SEGUNDO TRIMESTRE 2018'!$B$25:$D$25</c:f>
              <c:numCache>
                <c:formatCode>General</c:formatCode>
                <c:ptCount val="3"/>
                <c:pt idx="0">
                  <c:v>41</c:v>
                </c:pt>
                <c:pt idx="1">
                  <c:v>43</c:v>
                </c:pt>
                <c:pt idx="2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2010607376"/>
        <c:axId val="-2010605744"/>
      </c:barChart>
      <c:catAx>
        <c:axId val="-201060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2010605744"/>
        <c:crosses val="autoZero"/>
        <c:auto val="1"/>
        <c:lblAlgn val="ctr"/>
        <c:lblOffset val="100"/>
        <c:noMultiLvlLbl val="1"/>
      </c:catAx>
      <c:valAx>
        <c:axId val="-201060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20106073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CO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9119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29/10/2018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610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29/10/2018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485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29/10/2018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929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29/10/2018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042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29/10/2018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42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29/10/2018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251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29/10/2018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278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29/10/2018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748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29/10/2018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529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29/10/2018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237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467F-B4EA-439B-8A7C-4F242930E793}" type="datetimeFigureOut">
              <a:rPr lang="es-CO" smtClean="0"/>
              <a:t>29/10/2018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10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s-CO" sz="3200" dirty="0" smtClean="0"/>
              <a:t> </a:t>
            </a:r>
            <a:r>
              <a:rPr lang="es-CO" sz="3200" b="1" dirty="0"/>
              <a:t>INFORME DE PQRSF </a:t>
            </a:r>
            <a:r>
              <a:rPr lang="es-CO" sz="3200" b="1" dirty="0" smtClean="0"/>
              <a:t>TERCER </a:t>
            </a:r>
            <a:r>
              <a:rPr lang="es-CO" sz="3200" b="1" dirty="0"/>
              <a:t>TRIMESTRE DE </a:t>
            </a:r>
            <a:r>
              <a:rPr lang="es-CO" sz="3200" b="1" dirty="0" smtClean="0"/>
              <a:t>2018 </a:t>
            </a: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123728" y="3861048"/>
            <a:ext cx="4824536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OCTUBRE  2018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021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>
            <a:noAutofit/>
          </a:bodyPr>
          <a:lstStyle/>
          <a:p>
            <a:pPr algn="l"/>
            <a:r>
              <a:rPr lang="es-CO" sz="2000" b="1" dirty="0">
                <a:ea typeface="Calibri" pitchFamily="34" charset="0"/>
                <a:cs typeface="Arial" pitchFamily="34" charset="0"/>
              </a:rPr>
              <a:t>RESUMEN PQRSF </a:t>
            </a:r>
            <a:r>
              <a:rPr lang="es-CO" sz="2000" b="1" dirty="0" smtClean="0">
                <a:ea typeface="Calibri" pitchFamily="34" charset="0"/>
                <a:cs typeface="Arial" pitchFamily="34" charset="0"/>
              </a:rPr>
              <a:t>TERCER</a:t>
            </a:r>
            <a:r>
              <a:rPr lang="es-CO" sz="2000" b="1" dirty="0">
                <a:ea typeface="Calibri" pitchFamily="34" charset="0"/>
                <a:cs typeface="Arial" pitchFamily="34" charset="0"/>
              </a:rPr>
              <a:t> </a:t>
            </a:r>
            <a:r>
              <a:rPr lang="es-CO" sz="2000" b="1" dirty="0" smtClean="0">
                <a:ea typeface="Calibri" pitchFamily="34" charset="0"/>
                <a:cs typeface="Arial" pitchFamily="34" charset="0"/>
              </a:rPr>
              <a:t>TRIMESTRE </a:t>
            </a:r>
            <a:r>
              <a:rPr lang="es-CO" sz="2000" b="1" dirty="0">
                <a:ea typeface="Calibri" pitchFamily="34" charset="0"/>
                <a:cs typeface="Arial" pitchFamily="34" charset="0"/>
              </a:rPr>
              <a:t>2018</a:t>
            </a:r>
            <a:endParaRPr lang="es-CO" sz="2000" b="1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102111"/>
              </p:ext>
            </p:extLst>
          </p:nvPr>
        </p:nvGraphicFramePr>
        <p:xfrm>
          <a:off x="457200" y="1772815"/>
          <a:ext cx="8229600" cy="37061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479"/>
                <a:gridCol w="1452462"/>
                <a:gridCol w="1843040"/>
                <a:gridCol w="1403639"/>
                <a:gridCol w="1601980"/>
              </a:tblGrid>
              <a:tr h="3952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PQRSF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JULIO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AGOSTO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SEPTIEMBRE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TOTAL TRIMESTRE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3006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 smtClean="0">
                          <a:effectLst/>
                        </a:rPr>
                        <a:t>PETICIONES,QUEJAS, RECLAMOS</a:t>
                      </a:r>
                      <a:r>
                        <a:rPr lang="es-MX" sz="1200" u="none" strike="noStrike" dirty="0">
                          <a:effectLst/>
                        </a:rPr>
                        <a:t>, SUGERENCIAS Y </a:t>
                      </a:r>
                      <a:r>
                        <a:rPr lang="es-MX" sz="1200" u="none" strike="noStrike" dirty="0" smtClean="0">
                          <a:effectLst/>
                        </a:rPr>
                        <a:t>FELICITACIONES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952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TOTAL QUEJA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387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428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540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1355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290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TOTAL RECLAMO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2077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2393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2528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6998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952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TOTAL SUGERENCIA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6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9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12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27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952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TOTAL FELICITACIÓN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8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9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6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23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952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TOTAL QRSF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2478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2839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3086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8403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83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0"/>
            <a:ext cx="6840760" cy="1124744"/>
          </a:xfrm>
        </p:spPr>
        <p:txBody>
          <a:bodyPr>
            <a:normAutofit/>
          </a:bodyPr>
          <a:lstStyle/>
          <a:p>
            <a:pPr algn="l"/>
            <a:r>
              <a:rPr lang="es-CO" sz="1800" b="1" dirty="0" smtClean="0">
                <a:ea typeface="Calibri" pitchFamily="34" charset="0"/>
                <a:cs typeface="Arial" pitchFamily="34" charset="0"/>
              </a:rPr>
              <a:t>GRÁFICO RESUMEN PQRSF TERCER</a:t>
            </a:r>
            <a:br>
              <a:rPr lang="es-CO" sz="1800" b="1" dirty="0" smtClean="0">
                <a:ea typeface="Calibri" pitchFamily="34" charset="0"/>
                <a:cs typeface="Arial" pitchFamily="34" charset="0"/>
              </a:rPr>
            </a:br>
            <a:r>
              <a:rPr lang="es-CO" sz="1800" b="1" dirty="0" smtClean="0">
                <a:ea typeface="Calibri" pitchFamily="34" charset="0"/>
                <a:cs typeface="Arial" pitchFamily="34" charset="0"/>
              </a:rPr>
              <a:t>TRIMESTRE 2018 </a:t>
            </a:r>
            <a:endParaRPr lang="es-CO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6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935734"/>
              </p:ext>
            </p:extLst>
          </p:nvPr>
        </p:nvGraphicFramePr>
        <p:xfrm>
          <a:off x="755576" y="1331640"/>
          <a:ext cx="7560840" cy="4545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02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085584" cy="1143000"/>
          </a:xfrm>
        </p:spPr>
        <p:txBody>
          <a:bodyPr>
            <a:noAutofit/>
          </a:bodyPr>
          <a:lstStyle/>
          <a:p>
            <a:pPr algn="l"/>
            <a:r>
              <a:rPr lang="es-CO" sz="1800" b="1" dirty="0"/>
              <a:t>INFORMACIÓN GENERAL Y </a:t>
            </a:r>
            <a:r>
              <a:rPr lang="es-CO" sz="1800" b="1" dirty="0" smtClean="0"/>
              <a:t>SOLICITUDES</a:t>
            </a:r>
            <a:br>
              <a:rPr lang="es-CO" sz="1800" b="1" dirty="0" smtClean="0"/>
            </a:br>
            <a:r>
              <a:rPr lang="es-CO" sz="1800" b="1" dirty="0" smtClean="0"/>
              <a:t>ATENDIDAS </a:t>
            </a:r>
            <a:r>
              <a:rPr lang="es-CO" sz="1800" b="1" dirty="0" smtClean="0"/>
              <a:t>TERCER TRIMESTRE  2018 </a:t>
            </a:r>
            <a:endParaRPr lang="es-CO" sz="18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0975"/>
              </p:ext>
            </p:extLst>
          </p:nvPr>
        </p:nvGraphicFramePr>
        <p:xfrm>
          <a:off x="457200" y="1700808"/>
          <a:ext cx="8229600" cy="3599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479"/>
                <a:gridCol w="1452462"/>
                <a:gridCol w="1843040"/>
                <a:gridCol w="1403639"/>
                <a:gridCol w="1601980"/>
              </a:tblGrid>
              <a:tr h="172819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</a:rPr>
                        <a:t>INFORMACIÓN GENERAL Y SOLICITUDES ATENDIDAS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JULIO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AGOSTO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SEPTIEMBRE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TOTAL TRIMESTRE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233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INFORMACIÓN GENERAL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2712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3036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2751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8499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242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SOLICITUD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5251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5343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4345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14939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242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TOTAL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7963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8379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7096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23438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6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5293096" cy="936104"/>
          </a:xfrm>
        </p:spPr>
        <p:txBody>
          <a:bodyPr>
            <a:noAutofit/>
          </a:bodyPr>
          <a:lstStyle/>
          <a:p>
            <a:pPr algn="l"/>
            <a:r>
              <a:rPr lang="es-ES" sz="1800" b="1" dirty="0" smtClean="0"/>
              <a:t>GRÁFICO INFORMACIÓN </a:t>
            </a:r>
            <a:r>
              <a:rPr lang="es-ES" sz="1800" b="1" dirty="0" smtClean="0"/>
              <a:t>GENERAL Y SOLICITUDES </a:t>
            </a:r>
            <a:r>
              <a:rPr lang="es-ES" sz="1800" b="1" dirty="0" smtClean="0"/>
              <a:t>ATENDIDAS </a:t>
            </a:r>
            <a:endParaRPr lang="es-CO" sz="1800" b="1" dirty="0"/>
          </a:p>
        </p:txBody>
      </p:sp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441513"/>
              </p:ext>
            </p:extLst>
          </p:nvPr>
        </p:nvGraphicFramePr>
        <p:xfrm>
          <a:off x="467544" y="1268760"/>
          <a:ext cx="799288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711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5263"/>
            <a:ext cx="5760640" cy="1143000"/>
          </a:xfrm>
        </p:spPr>
        <p:txBody>
          <a:bodyPr>
            <a:normAutofit/>
          </a:bodyPr>
          <a:lstStyle/>
          <a:p>
            <a:pPr algn="l"/>
            <a:r>
              <a:rPr lang="es-ES" sz="1800" b="1" dirty="0" smtClean="0"/>
              <a:t>TOTAL </a:t>
            </a:r>
            <a:r>
              <a:rPr lang="es-ES" sz="1800" b="1" dirty="0" smtClean="0"/>
              <a:t>QUEJAS POR CONCESIONARIOS TERCER TRIMESTRE 2018 </a:t>
            </a:r>
            <a:endParaRPr lang="es-CO" sz="18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980501"/>
              </p:ext>
            </p:extLst>
          </p:nvPr>
        </p:nvGraphicFramePr>
        <p:xfrm>
          <a:off x="611560" y="1700810"/>
          <a:ext cx="8075240" cy="3168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2307"/>
                <a:gridCol w="1425219"/>
                <a:gridCol w="1808471"/>
                <a:gridCol w="1377311"/>
                <a:gridCol w="1571932"/>
              </a:tblGrid>
              <a:tr h="658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CONCESIONARIO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JULIO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AGOSTO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SEPTIEMBRE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TOTAL TRIMESTRE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2739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GIT MASIVO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114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130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116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360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2739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BLANCO Y NEGRO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64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112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95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271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2739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ETM MASIVO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51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44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47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142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2739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UNIMETRO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41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43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46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130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62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67544" y="260648"/>
            <a:ext cx="6301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GRÁFICO TOTAL </a:t>
            </a:r>
            <a:r>
              <a:rPr lang="es-CO" b="1" dirty="0" smtClean="0"/>
              <a:t>QUEJAS POR CONCESIONARIOS TERCER TRIMESTRE 2018</a:t>
            </a:r>
            <a:endParaRPr lang="es-CO" dirty="0"/>
          </a:p>
        </p:txBody>
      </p:sp>
      <p:graphicFrame>
        <p:nvGraphicFramePr>
          <p:cNvPr id="4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621872"/>
              </p:ext>
            </p:extLst>
          </p:nvPr>
        </p:nvGraphicFramePr>
        <p:xfrm>
          <a:off x="539552" y="1196752"/>
          <a:ext cx="78488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737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75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2475</TotalTime>
  <Words>143</Words>
  <Application>Microsoft Office PowerPoint</Application>
  <PresentationFormat>Presentación en pantalla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 INFORME DE PQRSF TERCER TRIMESTRE DE 2018 </vt:lpstr>
      <vt:lpstr>RESUMEN PQRSF TERCER TRIMESTRE 2018</vt:lpstr>
      <vt:lpstr>GRÁFICO RESUMEN PQRSF TERCER TRIMESTRE 2018 </vt:lpstr>
      <vt:lpstr>INFORMACIÓN GENERAL Y SOLICITUDES ATENDIDAS TERCER TRIMESTRE  2018 </vt:lpstr>
      <vt:lpstr>GRÁFICO INFORMACIÓN GENERAL Y SOLICITUDES ATENDIDAS </vt:lpstr>
      <vt:lpstr>TOTAL QUEJAS POR CONCESIONARIOS TERCER TRIMESTRE 2018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LINA MARCELA BERMUDEZ DIAZ</cp:lastModifiedBy>
  <cp:revision>49</cp:revision>
  <dcterms:created xsi:type="dcterms:W3CDTF">2018-02-09T20:06:33Z</dcterms:created>
  <dcterms:modified xsi:type="dcterms:W3CDTF">2018-10-29T19:05:23Z</dcterms:modified>
</cp:coreProperties>
</file>