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2" autoAdjust="0"/>
    <p:restoredTop sz="94660"/>
  </p:normalViewPr>
  <p:slideViewPr>
    <p:cSldViewPr showGuides="1">
      <p:cViewPr varScale="1">
        <p:scale>
          <a:sx n="70" d="100"/>
          <a:sy n="70" d="100"/>
        </p:scale>
        <p:origin x="864" y="72"/>
      </p:cViewPr>
      <p:guideLst>
        <p:guide orient="horz" pos="527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Users\paola\Desktop\INFORMES%20QRS%20DE%20LA%20OPERACI&#211;N\2018\INFORME%20QRS%20DE%20LA%20OPERACI&#211;N%201ER%20SEMESTRE%202018\INFORME%20PRIMER%20TRIMESTRE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'PRIMER TRIMESTRE 2018'!$A$3</c:f>
              <c:strCache>
                <c:ptCount val="1"/>
                <c:pt idx="0">
                  <c:v>TOTAL QUEJA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'PRIMER TRIMESTRE 2018'!$B$1:$D$1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2018'!$B$3:$D$3</c:f>
              <c:numCache>
                <c:formatCode>General</c:formatCode>
                <c:ptCount val="3"/>
                <c:pt idx="0">
                  <c:v>430</c:v>
                </c:pt>
                <c:pt idx="1">
                  <c:v>497</c:v>
                </c:pt>
                <c:pt idx="2">
                  <c:v>460</c:v>
                </c:pt>
              </c:numCache>
            </c:numRef>
          </c:val>
        </c:ser>
        <c:ser>
          <c:idx val="1"/>
          <c:order val="1"/>
          <c:tx>
            <c:strRef>
              <c:f>'PRIMER TRIMESTRE 2018'!$A$4</c:f>
              <c:strCache>
                <c:ptCount val="1"/>
                <c:pt idx="0">
                  <c:v>TOTAL RECLAMO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'PRIMER TRIMESTRE 2018'!$B$1:$D$1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2018'!$B$4:$D$4</c:f>
              <c:numCache>
                <c:formatCode>General</c:formatCode>
                <c:ptCount val="3"/>
                <c:pt idx="0">
                  <c:v>1033</c:v>
                </c:pt>
                <c:pt idx="1">
                  <c:v>1561</c:v>
                </c:pt>
                <c:pt idx="2">
                  <c:v>1568</c:v>
                </c:pt>
              </c:numCache>
            </c:numRef>
          </c:val>
        </c:ser>
        <c:ser>
          <c:idx val="2"/>
          <c:order val="2"/>
          <c:tx>
            <c:strRef>
              <c:f>'PRIMER TRIMESTRE 2018'!$A$5</c:f>
              <c:strCache>
                <c:ptCount val="1"/>
                <c:pt idx="0">
                  <c:v>TOTAL SUGERENCIA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'PRIMER TRIMESTRE 2018'!$B$1:$D$1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2018'!$B$5:$D$5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11</c:v>
                </c:pt>
              </c:numCache>
            </c:numRef>
          </c:val>
        </c:ser>
        <c:ser>
          <c:idx val="3"/>
          <c:order val="3"/>
          <c:tx>
            <c:strRef>
              <c:f>'PRIMER TRIMESTRE 2018'!$A$6</c:f>
              <c:strCache>
                <c:ptCount val="1"/>
                <c:pt idx="0">
                  <c:v>TOTAL FELICITACIÓN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>
                        <a:lumMod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'PRIMER TRIMESTRE 2018'!$B$1:$D$1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2018'!$B$6:$D$6</c:f>
              <c:numCache>
                <c:formatCode>General</c:formatCode>
                <c:ptCount val="3"/>
                <c:pt idx="0">
                  <c:v>7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shape val="box"/>
        <c:axId val="-905656672"/>
        <c:axId val="-905658304"/>
        <c:axId val="0"/>
      </c:bar3DChart>
      <c:catAx>
        <c:axId val="-90565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05658304"/>
        <c:crosses val="autoZero"/>
        <c:auto val="1"/>
        <c:lblAlgn val="ctr"/>
        <c:lblOffset val="100"/>
        <c:noMultiLvlLbl val="0"/>
      </c:catAx>
      <c:valAx>
        <c:axId val="-905658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05656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'PRIMER TRIMESTRE 2018'!$A$14</c:f>
              <c:strCache>
                <c:ptCount val="1"/>
                <c:pt idx="0">
                  <c:v>INFORMACIÓN GENERAL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'PRIMER TRIMESTRE 2018'!$B$13:$D$13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'PRIMER TRIMESTRE 2018'!$B$14:$D$14</c:f>
              <c:numCache>
                <c:formatCode>General</c:formatCode>
                <c:ptCount val="3"/>
                <c:pt idx="0">
                  <c:v>2531</c:v>
                </c:pt>
                <c:pt idx="1">
                  <c:v>3268</c:v>
                </c:pt>
                <c:pt idx="2">
                  <c:v>5099</c:v>
                </c:pt>
              </c:numCache>
            </c:numRef>
          </c:val>
        </c:ser>
        <c:ser>
          <c:idx val="1"/>
          <c:order val="1"/>
          <c:tx>
            <c:strRef>
              <c:f>'PRIMER TRIMESTRE 2018'!$A$15</c:f>
              <c:strCache>
                <c:ptCount val="1"/>
                <c:pt idx="0">
                  <c:v>SOLICITUD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'PRIMER TRIMESTRE 2018'!$B$13:$D$13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'PRIMER TRIMESTRE 2018'!$B$15:$D$15</c:f>
              <c:numCache>
                <c:formatCode>General</c:formatCode>
                <c:ptCount val="3"/>
                <c:pt idx="0">
                  <c:v>5243</c:v>
                </c:pt>
                <c:pt idx="1">
                  <c:v>4897</c:v>
                </c:pt>
                <c:pt idx="2">
                  <c:v>3907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905656128"/>
        <c:axId val="-905663744"/>
      </c:barChart>
      <c:catAx>
        <c:axId val="-905656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05663744"/>
        <c:crosses val="autoZero"/>
        <c:auto val="1"/>
        <c:lblAlgn val="ctr"/>
        <c:lblOffset val="100"/>
        <c:noMultiLvlLbl val="0"/>
      </c:catAx>
      <c:valAx>
        <c:axId val="-90566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0565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'PRIMER TRIMESTRE 2018'!$A$22</c:f>
              <c:strCache>
                <c:ptCount val="1"/>
                <c:pt idx="0">
                  <c:v>GIT MASIVO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'PRIMER TRIMESTRE 2018'!$B$21:$D$21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2018'!$B$22:$D$22</c:f>
              <c:numCache>
                <c:formatCode>General</c:formatCode>
                <c:ptCount val="3"/>
                <c:pt idx="0">
                  <c:v>107</c:v>
                </c:pt>
                <c:pt idx="1">
                  <c:v>139</c:v>
                </c:pt>
                <c:pt idx="2">
                  <c:v>104</c:v>
                </c:pt>
              </c:numCache>
            </c:numRef>
          </c:val>
        </c:ser>
        <c:ser>
          <c:idx val="1"/>
          <c:order val="1"/>
          <c:tx>
            <c:strRef>
              <c:f>'PRIMER TRIMESTRE 2018'!$A$23</c:f>
              <c:strCache>
                <c:ptCount val="1"/>
                <c:pt idx="0">
                  <c:v>BLANCO Y NEGRO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'PRIMER TRIMESTRE 2018'!$B$21:$D$21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2018'!$B$23:$D$23</c:f>
              <c:numCache>
                <c:formatCode>General</c:formatCode>
                <c:ptCount val="3"/>
                <c:pt idx="0">
                  <c:v>76</c:v>
                </c:pt>
                <c:pt idx="1">
                  <c:v>112</c:v>
                </c:pt>
                <c:pt idx="2">
                  <c:v>104</c:v>
                </c:pt>
              </c:numCache>
            </c:numRef>
          </c:val>
        </c:ser>
        <c:ser>
          <c:idx val="2"/>
          <c:order val="2"/>
          <c:tx>
            <c:strRef>
              <c:f>'PRIMER TRIMESTRE 2018'!$A$24</c:f>
              <c:strCache>
                <c:ptCount val="1"/>
                <c:pt idx="0">
                  <c:v>ETM MASIVO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'PRIMER TRIMESTRE 2018'!$B$21:$D$21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2018'!$B$24:$D$24</c:f>
              <c:numCache>
                <c:formatCode>General</c:formatCode>
                <c:ptCount val="3"/>
                <c:pt idx="0">
                  <c:v>41</c:v>
                </c:pt>
                <c:pt idx="1">
                  <c:v>50</c:v>
                </c:pt>
                <c:pt idx="2">
                  <c:v>38</c:v>
                </c:pt>
              </c:numCache>
            </c:numRef>
          </c:val>
        </c:ser>
        <c:ser>
          <c:idx val="3"/>
          <c:order val="3"/>
          <c:tx>
            <c:strRef>
              <c:f>'PRIMER TRIMESTRE 2018'!$A$25</c:f>
              <c:strCache>
                <c:ptCount val="1"/>
                <c:pt idx="0">
                  <c:v>UNIMETRO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'PRIMER TRIMESTRE 2018'!$B$21:$D$21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'PRIMER TRIMESTRE 2018'!$B$25:$D$25</c:f>
              <c:numCache>
                <c:formatCode>General</c:formatCode>
                <c:ptCount val="3"/>
                <c:pt idx="0">
                  <c:v>46</c:v>
                </c:pt>
                <c:pt idx="1">
                  <c:v>37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905652320"/>
        <c:axId val="-1180298688"/>
      </c:barChart>
      <c:catAx>
        <c:axId val="-90565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80298688"/>
        <c:crosses val="autoZero"/>
        <c:auto val="1"/>
        <c:lblAlgn val="ctr"/>
        <c:lblOffset val="100"/>
        <c:noMultiLvlLbl val="1"/>
      </c:catAx>
      <c:valAx>
        <c:axId val="-118029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05652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119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610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8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29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42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2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251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7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48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2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37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1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 </a:t>
            </a:r>
            <a:r>
              <a:rPr lang="es-CO" sz="3200" b="1" dirty="0"/>
              <a:t>INFORME DE PQRSF </a:t>
            </a:r>
            <a:r>
              <a:rPr lang="es-CO" sz="3200" b="1" dirty="0" smtClean="0"/>
              <a:t>PRIMER </a:t>
            </a:r>
            <a:r>
              <a:rPr lang="es-CO" sz="3200" b="1" dirty="0"/>
              <a:t>TRIMESTRE DE </a:t>
            </a:r>
            <a:r>
              <a:rPr lang="es-CO" sz="3200" b="1" dirty="0" smtClean="0"/>
              <a:t>2018 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123728" y="3429000"/>
            <a:ext cx="4824536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ABRIL 2018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21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Autofit/>
          </a:bodyPr>
          <a:lstStyle/>
          <a:p>
            <a:pPr algn="l"/>
            <a:r>
              <a:rPr lang="es-CO" sz="2400" b="1" dirty="0">
                <a:ea typeface="Calibri" pitchFamily="34" charset="0"/>
                <a:cs typeface="Arial" pitchFamily="34" charset="0"/>
              </a:rPr>
              <a:t>RESUMEN PQRSF PRIMER 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/>
            </a:r>
            <a:br>
              <a:rPr lang="es-CO" sz="2000" b="1" dirty="0">
                <a:ea typeface="Calibri" pitchFamily="34" charset="0"/>
                <a:cs typeface="Arial" pitchFamily="34" charset="0"/>
              </a:rPr>
            </a:br>
            <a:r>
              <a:rPr lang="es-CO" sz="2400" b="1" dirty="0" smtClean="0">
                <a:ea typeface="Calibri" pitchFamily="34" charset="0"/>
                <a:cs typeface="Arial" pitchFamily="34" charset="0"/>
              </a:rPr>
              <a:t>TRIMESTRE </a:t>
            </a:r>
            <a:r>
              <a:rPr lang="es-CO" sz="2400" b="1" dirty="0">
                <a:ea typeface="Calibri" pitchFamily="34" charset="0"/>
                <a:cs typeface="Arial" pitchFamily="34" charset="0"/>
              </a:rPr>
              <a:t>2018</a:t>
            </a:r>
            <a:endParaRPr lang="es-CO" sz="24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90802"/>
              </p:ext>
            </p:extLst>
          </p:nvPr>
        </p:nvGraphicFramePr>
        <p:xfrm>
          <a:off x="457200" y="1916832"/>
          <a:ext cx="8229600" cy="314028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250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u="none" strike="noStrike" dirty="0">
                          <a:effectLst/>
                        </a:rPr>
                        <a:t>PQRSF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0" u="none" strike="noStrike">
                          <a:effectLst/>
                        </a:rPr>
                        <a:t>ENERO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0" u="none" strike="noStrike" dirty="0">
                          <a:effectLst/>
                        </a:rPr>
                        <a:t>FEBRERO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0" u="none" strike="noStrike">
                          <a:effectLst/>
                        </a:rPr>
                        <a:t>MARZO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0" u="none" strike="noStrike" dirty="0">
                          <a:effectLst/>
                        </a:rPr>
                        <a:t>TOTAL TRIMESTRE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1470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u="none" strike="noStrike" dirty="0">
                          <a:effectLst/>
                        </a:rPr>
                        <a:t>(PETICIONES, </a:t>
                      </a:r>
                      <a:r>
                        <a:rPr lang="es-CO" sz="1200" b="0" u="none" strike="noStrike" dirty="0" smtClean="0">
                          <a:effectLst/>
                        </a:rPr>
                        <a:t>QUEJAS, </a:t>
                      </a:r>
                      <a:r>
                        <a:rPr lang="es-CO" sz="1200" b="0" u="none" strike="noStrike" dirty="0">
                          <a:effectLst/>
                        </a:rPr>
                        <a:t>RECLAMOS, SUGERENCIAS Y FELICITACIONES)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486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 dirty="0">
                          <a:effectLst/>
                        </a:rPr>
                        <a:t>TOTAL QUEJA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430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497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460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1387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486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 dirty="0">
                          <a:effectLst/>
                        </a:rPr>
                        <a:t>TOTAL RECLAMO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1033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1561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1568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4162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486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 dirty="0">
                          <a:effectLst/>
                        </a:rPr>
                        <a:t>TOTAL SUGERENCIA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22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486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>
                          <a:effectLst/>
                        </a:rPr>
                        <a:t>TOTAL FELICITACIÓN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28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486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>
                          <a:effectLst/>
                        </a:rPr>
                        <a:t>TOTAL QRSF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1473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2080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2046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5599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8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O" sz="2000" b="1" dirty="0" smtClean="0">
                <a:ea typeface="Calibri" pitchFamily="34" charset="0"/>
                <a:cs typeface="Arial" pitchFamily="34" charset="0"/>
              </a:rPr>
              <a:t>PQRSF (PETICIONES, QUEJAS, RECLAMOS,</a:t>
            </a:r>
            <a:br>
              <a:rPr lang="es-CO" sz="2000" b="1" dirty="0" smtClean="0">
                <a:ea typeface="Calibri" pitchFamily="34" charset="0"/>
                <a:cs typeface="Arial" pitchFamily="34" charset="0"/>
              </a:rPr>
            </a:br>
            <a:r>
              <a:rPr lang="es-CO" sz="2000" b="1" dirty="0" smtClean="0">
                <a:ea typeface="Calibri" pitchFamily="34" charset="0"/>
                <a:cs typeface="Arial" pitchFamily="34" charset="0"/>
              </a:rPr>
              <a:t>SUGERENCIAS 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>Y </a:t>
            </a:r>
            <a:r>
              <a:rPr lang="es-CO" sz="2000" b="1" dirty="0" smtClean="0">
                <a:ea typeface="Calibri" pitchFamily="34" charset="0"/>
                <a:cs typeface="Arial" pitchFamily="34" charset="0"/>
              </a:rPr>
              <a:t>FELICITACIONES)</a:t>
            </a:r>
            <a:r>
              <a:rPr lang="es-CO" sz="24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)</a:t>
            </a:r>
            <a:r>
              <a:rPr lang="es-CO" sz="24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</a:t>
            </a:r>
            <a:endParaRPr lang="es-CO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146220"/>
              </p:ext>
            </p:extLst>
          </p:nvPr>
        </p:nvGraphicFramePr>
        <p:xfrm>
          <a:off x="457200" y="1340768"/>
          <a:ext cx="80032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2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2000" b="1" dirty="0"/>
              <a:t>INFORMACIÓN GENERAL Y </a:t>
            </a:r>
            <a:r>
              <a:rPr lang="es-CO" sz="2000" b="1" dirty="0" smtClean="0"/>
              <a:t>SOLICITUDES</a:t>
            </a:r>
            <a:br>
              <a:rPr lang="es-CO" sz="2000" b="1" dirty="0" smtClean="0"/>
            </a:br>
            <a:r>
              <a:rPr lang="es-CO" sz="2000" b="1" dirty="0" smtClean="0"/>
              <a:t> </a:t>
            </a:r>
            <a:r>
              <a:rPr lang="es-CO" sz="2000" b="1" dirty="0"/>
              <a:t>ATENDIDAS </a:t>
            </a:r>
            <a:r>
              <a:rPr lang="es-CO" sz="2000" b="1" dirty="0" smtClean="0"/>
              <a:t>PRIMER TRIMESTRE  2018 </a:t>
            </a:r>
            <a:endParaRPr lang="es-CO" sz="2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59422"/>
              </p:ext>
            </p:extLst>
          </p:nvPr>
        </p:nvGraphicFramePr>
        <p:xfrm>
          <a:off x="457200" y="2348880"/>
          <a:ext cx="8229600" cy="244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576"/>
                <a:gridCol w="1584176"/>
                <a:gridCol w="1541229"/>
                <a:gridCol w="1403639"/>
                <a:gridCol w="1601980"/>
              </a:tblGrid>
              <a:tr h="1224424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INFORMACIÓN GENERAL Y SOLICITUDES ATENDIDAS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ENERO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FEBRERO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MARZO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TOTAL TRIMESTRE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0756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INFORMACIÓN GENERAL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2531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3268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5099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10898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0814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SOLICITUD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5243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4897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3907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14047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0814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TOTAL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7774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8165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9006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24945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6048672" cy="1143000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/>
              <a:t>INFORMACIÓN GENERAL Y SOLICITUDES ATENDIDAS</a:t>
            </a:r>
            <a:endParaRPr lang="es-CO" sz="2000" b="1" dirty="0"/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68553"/>
              </p:ext>
            </p:extLst>
          </p:nvPr>
        </p:nvGraphicFramePr>
        <p:xfrm>
          <a:off x="1115616" y="1700808"/>
          <a:ext cx="669674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1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6048672" cy="1143000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/>
              <a:t>PQRS </a:t>
            </a:r>
            <a:r>
              <a:rPr lang="es-ES" sz="2000" b="1" dirty="0" smtClean="0"/>
              <a:t>CONCESIONARIOS PRIMER </a:t>
            </a:r>
            <a:r>
              <a:rPr lang="es-ES" sz="2000" b="1" dirty="0" smtClean="0"/>
              <a:t>TRIMESTRE 2018 </a:t>
            </a:r>
            <a:endParaRPr lang="es-CO" sz="2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008974"/>
              </p:ext>
            </p:extLst>
          </p:nvPr>
        </p:nvGraphicFramePr>
        <p:xfrm>
          <a:off x="472028" y="2348880"/>
          <a:ext cx="8127242" cy="2304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121"/>
                <a:gridCol w="1452462"/>
                <a:gridCol w="1843040"/>
                <a:gridCol w="1403639"/>
                <a:gridCol w="1601980"/>
              </a:tblGrid>
              <a:tr h="240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CONCESIONARIO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ENERO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FEBRERO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MARZO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1591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GIT MASIVO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107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139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104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350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1591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BLANCO Y NEGRO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76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112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104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292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1591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ETM MASIVO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41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50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129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1591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UNIMETRO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46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37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43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126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182287"/>
              </p:ext>
            </p:extLst>
          </p:nvPr>
        </p:nvGraphicFramePr>
        <p:xfrm>
          <a:off x="899592" y="1340768"/>
          <a:ext cx="66967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51520" y="476672"/>
            <a:ext cx="5660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RESUMEN DE PQRS POR CONCESIONARIO.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36139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7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144</Words>
  <Application>Microsoft Office PowerPoint</Application>
  <PresentationFormat>Presentación en pantalla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 INFORME DE PQRSF PRIMER TRIMESTRE DE 2018 </vt:lpstr>
      <vt:lpstr>RESUMEN PQRSF PRIMER  TRIMESTRE 2018</vt:lpstr>
      <vt:lpstr>PQRSF (PETICIONES, QUEJAS, RECLAMOS, SUGERENCIAS Y FELICITACIONES)) </vt:lpstr>
      <vt:lpstr>INFORMACIÓN GENERAL Y SOLICITUDES  ATENDIDAS PRIMER TRIMESTRE  2018 </vt:lpstr>
      <vt:lpstr>INFORMACIÓN GENERAL Y SOLICITUDES ATENDIDAS</vt:lpstr>
      <vt:lpstr>PQRS CONCESIONARIOS PRIMER TRIMESTRE 2018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LINA MARCELA BERMUDEZ DIAZ</cp:lastModifiedBy>
  <cp:revision>27</cp:revision>
  <dcterms:created xsi:type="dcterms:W3CDTF">2018-02-09T20:06:33Z</dcterms:created>
  <dcterms:modified xsi:type="dcterms:W3CDTF">2018-07-31T16:41:02Z</dcterms:modified>
</cp:coreProperties>
</file>