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8"/>
  </p:handoutMasterIdLst>
  <p:sldIdLst>
    <p:sldId id="256" r:id="rId2"/>
    <p:sldId id="260" r:id="rId3"/>
    <p:sldId id="257" r:id="rId4"/>
    <p:sldId id="259" r:id="rId5"/>
    <p:sldId id="258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7B7"/>
    <a:srgbClr val="6FD5F9"/>
    <a:srgbClr val="FFFF99"/>
    <a:srgbClr val="FF8989"/>
    <a:srgbClr val="FF4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ola\Desktop\PAOLA\QRS%20PENDIENTES%20A&#209;OS%20ANTERIORES\PRIMER%20TRIMESTRE%202017%20(version%201)%20(Recuperado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ola\Desktop\PAOLA\QRS%20PENDIENTES%20A&#209;OS%20ANTERIORES\PRIMER%20TRIMESTRE%202017%20(version%201)%20(Recuperado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ola\Desktop\PAOLA\QRS%20PENDIENTES%20A&#209;OS%20ANTERIORES\PRIMER%20TRIMESTRE%202017%20(version%201)%20(Recuperado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CUARTO!$B$1</c:f>
              <c:strCache>
                <c:ptCount val="1"/>
                <c:pt idx="0">
                  <c:v>OCTUBRE </c:v>
                </c:pt>
              </c:strCache>
            </c:strRef>
          </c:tx>
          <c:invertIfNegative val="0"/>
          <c:cat>
            <c:strRef>
              <c:f>CUARTO!$A$3:$A$6</c:f>
              <c:strCache>
                <c:ptCount val="4"/>
                <c:pt idx="0">
                  <c:v> QUEJA</c:v>
                </c:pt>
                <c:pt idx="1">
                  <c:v>RECLAMO</c:v>
                </c:pt>
                <c:pt idx="2">
                  <c:v> SUGERENCIA</c:v>
                </c:pt>
                <c:pt idx="3">
                  <c:v> FELICITACIÓN</c:v>
                </c:pt>
              </c:strCache>
            </c:strRef>
          </c:cat>
          <c:val>
            <c:numRef>
              <c:f>CUARTO!$B$3:$B$6</c:f>
              <c:numCache>
                <c:formatCode>General</c:formatCode>
                <c:ptCount val="4"/>
                <c:pt idx="0">
                  <c:v>547</c:v>
                </c:pt>
                <c:pt idx="1">
                  <c:v>1034</c:v>
                </c:pt>
                <c:pt idx="2">
                  <c:v>14</c:v>
                </c:pt>
                <c:pt idx="3">
                  <c:v>11</c:v>
                </c:pt>
              </c:numCache>
            </c:numRef>
          </c:val>
        </c:ser>
        <c:ser>
          <c:idx val="1"/>
          <c:order val="1"/>
          <c:tx>
            <c:strRef>
              <c:f>CUARTO!$C$1</c:f>
              <c:strCache>
                <c:ptCount val="1"/>
                <c:pt idx="0">
                  <c:v>NOVIEMBRE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cat>
            <c:strRef>
              <c:f>CUARTO!$A$3:$A$6</c:f>
              <c:strCache>
                <c:ptCount val="4"/>
                <c:pt idx="0">
                  <c:v> QUEJA</c:v>
                </c:pt>
                <c:pt idx="1">
                  <c:v>RECLAMO</c:v>
                </c:pt>
                <c:pt idx="2">
                  <c:v> SUGERENCIA</c:v>
                </c:pt>
                <c:pt idx="3">
                  <c:v> FELICITACIÓN</c:v>
                </c:pt>
              </c:strCache>
            </c:strRef>
          </c:cat>
          <c:val>
            <c:numRef>
              <c:f>CUARTO!$C$3:$C$6</c:f>
              <c:numCache>
                <c:formatCode>General</c:formatCode>
                <c:ptCount val="4"/>
                <c:pt idx="0">
                  <c:v>546</c:v>
                </c:pt>
                <c:pt idx="1">
                  <c:v>1141</c:v>
                </c:pt>
                <c:pt idx="2">
                  <c:v>6</c:v>
                </c:pt>
                <c:pt idx="3">
                  <c:v>8</c:v>
                </c:pt>
              </c:numCache>
            </c:numRef>
          </c:val>
        </c:ser>
        <c:ser>
          <c:idx val="2"/>
          <c:order val="2"/>
          <c:tx>
            <c:strRef>
              <c:f>CUARTO!$D$1</c:f>
              <c:strCache>
                <c:ptCount val="1"/>
                <c:pt idx="0">
                  <c:v>DICIEMBRE </c:v>
                </c:pt>
              </c:strCache>
            </c:strRef>
          </c:tx>
          <c:spPr>
            <a:solidFill>
              <a:srgbClr val="FFFF99"/>
            </a:solidFill>
          </c:spPr>
          <c:invertIfNegative val="0"/>
          <c:cat>
            <c:strRef>
              <c:f>CUARTO!$A$3:$A$6</c:f>
              <c:strCache>
                <c:ptCount val="4"/>
                <c:pt idx="0">
                  <c:v> QUEJA</c:v>
                </c:pt>
                <c:pt idx="1">
                  <c:v>RECLAMO</c:v>
                </c:pt>
                <c:pt idx="2">
                  <c:v> SUGERENCIA</c:v>
                </c:pt>
                <c:pt idx="3">
                  <c:v> FELICITACIÓN</c:v>
                </c:pt>
              </c:strCache>
            </c:strRef>
          </c:cat>
          <c:val>
            <c:numRef>
              <c:f>CUARTO!$D$3:$D$6</c:f>
              <c:numCache>
                <c:formatCode>General</c:formatCode>
                <c:ptCount val="4"/>
                <c:pt idx="0">
                  <c:v>465</c:v>
                </c:pt>
                <c:pt idx="1">
                  <c:v>1114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250944"/>
        <c:axId val="17260928"/>
      </c:barChart>
      <c:catAx>
        <c:axId val="17250944"/>
        <c:scaling>
          <c:orientation val="minMax"/>
        </c:scaling>
        <c:delete val="0"/>
        <c:axPos val="b"/>
        <c:majorTickMark val="none"/>
        <c:minorTickMark val="none"/>
        <c:tickLblPos val="nextTo"/>
        <c:crossAx val="17260928"/>
        <c:crosses val="autoZero"/>
        <c:auto val="1"/>
        <c:lblAlgn val="ctr"/>
        <c:lblOffset val="100"/>
        <c:noMultiLvlLbl val="0"/>
      </c:catAx>
      <c:valAx>
        <c:axId val="1726092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725094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CUARTO!$A$12</c:f>
              <c:strCache>
                <c:ptCount val="1"/>
                <c:pt idx="0">
                  <c:v>Información General</c:v>
                </c:pt>
              </c:strCache>
            </c:strRef>
          </c:tx>
          <c:invertIfNegative val="0"/>
          <c:cat>
            <c:strRef>
              <c:f>CUARTO!$B$11:$D$11</c:f>
              <c:strCache>
                <c:ptCount val="3"/>
                <c:pt idx="0">
                  <c:v>OCTUBRE </c:v>
                </c:pt>
                <c:pt idx="1">
                  <c:v>NOVIEMBRE</c:v>
                </c:pt>
                <c:pt idx="2">
                  <c:v>DICIEMBRE </c:v>
                </c:pt>
              </c:strCache>
            </c:strRef>
          </c:cat>
          <c:val>
            <c:numRef>
              <c:f>CUARTO!$B$12:$D$12</c:f>
              <c:numCache>
                <c:formatCode>General</c:formatCode>
                <c:ptCount val="3"/>
                <c:pt idx="0">
                  <c:v>3090</c:v>
                </c:pt>
                <c:pt idx="1">
                  <c:v>3010</c:v>
                </c:pt>
                <c:pt idx="2">
                  <c:v>3006</c:v>
                </c:pt>
              </c:numCache>
            </c:numRef>
          </c:val>
        </c:ser>
        <c:ser>
          <c:idx val="1"/>
          <c:order val="1"/>
          <c:tx>
            <c:strRef>
              <c:f>CUARTO!$A$13</c:f>
              <c:strCache>
                <c:ptCount val="1"/>
                <c:pt idx="0">
                  <c:v>Solicitud</c:v>
                </c:pt>
              </c:strCache>
            </c:strRef>
          </c:tx>
          <c:spPr>
            <a:solidFill>
              <a:srgbClr val="FF99CC"/>
            </a:solidFill>
          </c:spPr>
          <c:invertIfNegative val="0"/>
          <c:cat>
            <c:strRef>
              <c:f>CUARTO!$B$11:$D$11</c:f>
              <c:strCache>
                <c:ptCount val="3"/>
                <c:pt idx="0">
                  <c:v>OCTUBRE </c:v>
                </c:pt>
                <c:pt idx="1">
                  <c:v>NOVIEMBRE</c:v>
                </c:pt>
                <c:pt idx="2">
                  <c:v>DICIEMBRE </c:v>
                </c:pt>
              </c:strCache>
            </c:strRef>
          </c:cat>
          <c:val>
            <c:numRef>
              <c:f>CUARTO!$B$13:$D$13</c:f>
              <c:numCache>
                <c:formatCode>General</c:formatCode>
                <c:ptCount val="3"/>
                <c:pt idx="0">
                  <c:v>3530</c:v>
                </c:pt>
                <c:pt idx="1">
                  <c:v>4183</c:v>
                </c:pt>
                <c:pt idx="2">
                  <c:v>3596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82272"/>
        <c:axId val="18915328"/>
      </c:barChart>
      <c:catAx>
        <c:axId val="17782272"/>
        <c:scaling>
          <c:orientation val="minMax"/>
        </c:scaling>
        <c:delete val="0"/>
        <c:axPos val="b"/>
        <c:majorTickMark val="none"/>
        <c:minorTickMark val="none"/>
        <c:tickLblPos val="nextTo"/>
        <c:crossAx val="18915328"/>
        <c:crosses val="autoZero"/>
        <c:auto val="1"/>
        <c:lblAlgn val="ctr"/>
        <c:lblOffset val="100"/>
        <c:noMultiLvlLbl val="0"/>
      </c:catAx>
      <c:valAx>
        <c:axId val="1891532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778227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CUARTO!$A$17</c:f>
              <c:strCache>
                <c:ptCount val="1"/>
                <c:pt idx="0">
                  <c:v>GIT MASIVO </c:v>
                </c:pt>
              </c:strCache>
            </c:strRef>
          </c:tx>
          <c:invertIfNegative val="0"/>
          <c:cat>
            <c:strRef>
              <c:f>CUARTO!$B$16:$E$16</c:f>
              <c:strCache>
                <c:ptCount val="4"/>
                <c:pt idx="0">
                  <c:v>oct-17</c:v>
                </c:pt>
                <c:pt idx="1">
                  <c:v>nov-17</c:v>
                </c:pt>
                <c:pt idx="2">
                  <c:v>dic-17</c:v>
                </c:pt>
                <c:pt idx="3">
                  <c:v>TOTAL TRIMESTRE</c:v>
                </c:pt>
              </c:strCache>
            </c:strRef>
          </c:cat>
          <c:val>
            <c:numRef>
              <c:f>CUARTO!$B$17:$E$17</c:f>
              <c:numCache>
                <c:formatCode>General</c:formatCode>
                <c:ptCount val="4"/>
                <c:pt idx="0">
                  <c:v>148</c:v>
                </c:pt>
                <c:pt idx="1">
                  <c:v>107</c:v>
                </c:pt>
                <c:pt idx="2">
                  <c:v>114</c:v>
                </c:pt>
                <c:pt idx="3">
                  <c:v>369</c:v>
                </c:pt>
              </c:numCache>
            </c:numRef>
          </c:val>
        </c:ser>
        <c:ser>
          <c:idx val="1"/>
          <c:order val="1"/>
          <c:tx>
            <c:strRef>
              <c:f>CUARTO!$A$18</c:f>
              <c:strCache>
                <c:ptCount val="1"/>
                <c:pt idx="0">
                  <c:v>BLANCO Y NEGRO </c:v>
                </c:pt>
              </c:strCache>
            </c:strRef>
          </c:tx>
          <c:spPr>
            <a:solidFill>
              <a:srgbClr val="FF99CC"/>
            </a:solidFill>
          </c:spPr>
          <c:invertIfNegative val="0"/>
          <c:cat>
            <c:strRef>
              <c:f>CUARTO!$B$16:$E$16</c:f>
              <c:strCache>
                <c:ptCount val="4"/>
                <c:pt idx="0">
                  <c:v>oct-17</c:v>
                </c:pt>
                <c:pt idx="1">
                  <c:v>nov-17</c:v>
                </c:pt>
                <c:pt idx="2">
                  <c:v>dic-17</c:v>
                </c:pt>
                <c:pt idx="3">
                  <c:v>TOTAL TRIMESTRE</c:v>
                </c:pt>
              </c:strCache>
            </c:strRef>
          </c:cat>
          <c:val>
            <c:numRef>
              <c:f>CUARTO!$B$18:$E$18</c:f>
              <c:numCache>
                <c:formatCode>General</c:formatCode>
                <c:ptCount val="4"/>
                <c:pt idx="0">
                  <c:v>84</c:v>
                </c:pt>
                <c:pt idx="1">
                  <c:v>108</c:v>
                </c:pt>
                <c:pt idx="2">
                  <c:v>102</c:v>
                </c:pt>
                <c:pt idx="3">
                  <c:v>294</c:v>
                </c:pt>
              </c:numCache>
            </c:numRef>
          </c:val>
        </c:ser>
        <c:ser>
          <c:idx val="2"/>
          <c:order val="2"/>
          <c:tx>
            <c:strRef>
              <c:f>CUARTO!$A$19</c:f>
              <c:strCache>
                <c:ptCount val="1"/>
                <c:pt idx="0">
                  <c:v>ETM MASIVO </c:v>
                </c:pt>
              </c:strCache>
            </c:strRef>
          </c:tx>
          <c:invertIfNegative val="0"/>
          <c:cat>
            <c:strRef>
              <c:f>CUARTO!$B$16:$E$16</c:f>
              <c:strCache>
                <c:ptCount val="4"/>
                <c:pt idx="0">
                  <c:v>oct-17</c:v>
                </c:pt>
                <c:pt idx="1">
                  <c:v>nov-17</c:v>
                </c:pt>
                <c:pt idx="2">
                  <c:v>dic-17</c:v>
                </c:pt>
                <c:pt idx="3">
                  <c:v>TOTAL TRIMESTRE</c:v>
                </c:pt>
              </c:strCache>
            </c:strRef>
          </c:cat>
          <c:val>
            <c:numRef>
              <c:f>CUARTO!$B$19:$E$19</c:f>
              <c:numCache>
                <c:formatCode>General</c:formatCode>
                <c:ptCount val="4"/>
                <c:pt idx="0">
                  <c:v>47</c:v>
                </c:pt>
                <c:pt idx="1">
                  <c:v>63</c:v>
                </c:pt>
                <c:pt idx="2">
                  <c:v>48</c:v>
                </c:pt>
                <c:pt idx="3">
                  <c:v>158</c:v>
                </c:pt>
              </c:numCache>
            </c:numRef>
          </c:val>
        </c:ser>
        <c:ser>
          <c:idx val="3"/>
          <c:order val="3"/>
          <c:tx>
            <c:strRef>
              <c:f>CUARTO!$A$20</c:f>
              <c:strCache>
                <c:ptCount val="1"/>
                <c:pt idx="0">
                  <c:v>UNIMETRO </c:v>
                </c:pt>
              </c:strCache>
            </c:strRef>
          </c:tx>
          <c:spPr>
            <a:solidFill>
              <a:srgbClr val="CC99FF"/>
            </a:solidFill>
          </c:spPr>
          <c:invertIfNegative val="0"/>
          <c:cat>
            <c:strRef>
              <c:f>CUARTO!$B$16:$E$16</c:f>
              <c:strCache>
                <c:ptCount val="4"/>
                <c:pt idx="0">
                  <c:v>oct-17</c:v>
                </c:pt>
                <c:pt idx="1">
                  <c:v>nov-17</c:v>
                </c:pt>
                <c:pt idx="2">
                  <c:v>dic-17</c:v>
                </c:pt>
                <c:pt idx="3">
                  <c:v>TOTAL TRIMESTRE</c:v>
                </c:pt>
              </c:strCache>
            </c:strRef>
          </c:cat>
          <c:val>
            <c:numRef>
              <c:f>CUARTO!$B$20:$E$20</c:f>
              <c:numCache>
                <c:formatCode>General</c:formatCode>
                <c:ptCount val="4"/>
                <c:pt idx="0">
                  <c:v>56</c:v>
                </c:pt>
                <c:pt idx="1">
                  <c:v>49</c:v>
                </c:pt>
                <c:pt idx="2">
                  <c:v>32</c:v>
                </c:pt>
                <c:pt idx="3">
                  <c:v>137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115968"/>
        <c:axId val="142117504"/>
      </c:barChart>
      <c:catAx>
        <c:axId val="1421159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s-ES"/>
          </a:p>
        </c:txPr>
        <c:crossAx val="142117504"/>
        <c:crosses val="autoZero"/>
        <c:auto val="1"/>
        <c:lblAlgn val="ctr"/>
        <c:lblOffset val="100"/>
        <c:noMultiLvlLbl val="0"/>
      </c:catAx>
      <c:valAx>
        <c:axId val="142117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211596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7181C-85A5-4144-BC8C-0C0BBC21429E}" type="datetimeFigureOut">
              <a:rPr lang="es-ES" smtClean="0"/>
              <a:t>17/01/2018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D736B-0B01-F544-950D-1AF55C3241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0960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6DA0-F989-3B41-A66A-7459ECE24EE6}" type="datetimeFigureOut">
              <a:rPr lang="es-ES" smtClean="0"/>
              <a:t>17/01/2018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7558-F212-DD42-BE0C-3323C3FB9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2702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6DA0-F989-3B41-A66A-7459ECE24EE6}" type="datetimeFigureOut">
              <a:rPr lang="es-ES" smtClean="0"/>
              <a:t>17/01/2018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7558-F212-DD42-BE0C-3323C3FB9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3880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6DA0-F989-3B41-A66A-7459ECE24EE6}" type="datetimeFigureOut">
              <a:rPr lang="es-ES" smtClean="0"/>
              <a:t>17/01/2018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7558-F212-DD42-BE0C-3323C3FB9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2390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6DA0-F989-3B41-A66A-7459ECE24EE6}" type="datetimeFigureOut">
              <a:rPr lang="es-ES" smtClean="0"/>
              <a:t>17/01/2018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7558-F212-DD42-BE0C-3323C3FB9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2944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6DA0-F989-3B41-A66A-7459ECE24EE6}" type="datetimeFigureOut">
              <a:rPr lang="es-ES" smtClean="0"/>
              <a:t>17/01/2018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7558-F212-DD42-BE0C-3323C3FB9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4615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6DA0-F989-3B41-A66A-7459ECE24EE6}" type="datetimeFigureOut">
              <a:rPr lang="es-ES" smtClean="0"/>
              <a:t>17/01/2018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7558-F212-DD42-BE0C-3323C3FB9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936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6DA0-F989-3B41-A66A-7459ECE24EE6}" type="datetimeFigureOut">
              <a:rPr lang="es-ES" smtClean="0"/>
              <a:t>17/01/2018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7558-F212-DD42-BE0C-3323C3FB9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4284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6DA0-F989-3B41-A66A-7459ECE24EE6}" type="datetimeFigureOut">
              <a:rPr lang="es-ES" smtClean="0"/>
              <a:t>17/01/2018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7558-F212-DD42-BE0C-3323C3FB9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2616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6DA0-F989-3B41-A66A-7459ECE24EE6}" type="datetimeFigureOut">
              <a:rPr lang="es-ES" smtClean="0"/>
              <a:t>17/01/2018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7558-F212-DD42-BE0C-3323C3FB9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6473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6DA0-F989-3B41-A66A-7459ECE24EE6}" type="datetimeFigureOut">
              <a:rPr lang="es-ES" smtClean="0"/>
              <a:t>17/01/2018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7558-F212-DD42-BE0C-3323C3FB9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3912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76DA0-F989-3B41-A66A-7459ECE24EE6}" type="datetimeFigureOut">
              <a:rPr lang="es-ES" smtClean="0"/>
              <a:t>17/01/2018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67558-F212-DD42-BE0C-3323C3FB9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256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17510" cy="492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z="2400" b="1" dirty="0" smtClean="0">
                <a:solidFill>
                  <a:schemeClr val="bg1"/>
                </a:solidFill>
                <a:latin typeface="Arial"/>
                <a:cs typeface="Arial"/>
              </a:rPr>
              <a:t>ESPACIO PARA TITULO FUENTE ARIAL MAYUSCULA EN NEGRILLA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76DA0-F989-3B41-A66A-7459ECE24EE6}" type="datetimeFigureOut">
              <a:rPr lang="es-ES" smtClean="0"/>
              <a:t>17/01/2018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67558-F212-DD42-BE0C-3323C3FB9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451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674827"/>
            <a:ext cx="7772400" cy="2126464"/>
          </a:xfrm>
        </p:spPr>
        <p:txBody>
          <a:bodyPr>
            <a:noAutofit/>
          </a:bodyPr>
          <a:lstStyle/>
          <a:p>
            <a:r>
              <a:rPr lang="es-CO" sz="4800" b="1" u="sng" dirty="0">
                <a:ea typeface="Calibri" pitchFamily="34" charset="0"/>
                <a:cs typeface="Arial" pitchFamily="34" charset="0"/>
              </a:rPr>
              <a:t>INFORME DE PQRSF </a:t>
            </a:r>
            <a:r>
              <a:rPr lang="es-CO" sz="4800" b="1" u="sng" dirty="0" smtClean="0">
                <a:ea typeface="Calibri" pitchFamily="34" charset="0"/>
                <a:cs typeface="Arial" pitchFamily="34" charset="0"/>
              </a:rPr>
              <a:t>CUARTO</a:t>
            </a:r>
            <a:r>
              <a:rPr lang="es-CO" sz="4800" b="1" u="sng" dirty="0" smtClean="0">
                <a:ea typeface="Calibri" pitchFamily="34" charset="0"/>
                <a:cs typeface="Arial" pitchFamily="34" charset="0"/>
              </a:rPr>
              <a:t> </a:t>
            </a:r>
            <a:r>
              <a:rPr lang="es-CO" sz="4800" b="1" u="sng" dirty="0" smtClean="0">
                <a:ea typeface="Calibri" pitchFamily="34" charset="0"/>
                <a:cs typeface="Arial" pitchFamily="34" charset="0"/>
              </a:rPr>
              <a:t>TRIMESTRE DE 2017 </a:t>
            </a:r>
            <a:r>
              <a:rPr lang="es-CO" sz="4800" dirty="0">
                <a:latin typeface="Arial" pitchFamily="34" charset="0"/>
                <a:cs typeface="Arial" pitchFamily="34" charset="0"/>
              </a:rPr>
              <a:t/>
            </a:r>
            <a:br>
              <a:rPr lang="es-CO" sz="4800" dirty="0">
                <a:latin typeface="Arial" pitchFamily="34" charset="0"/>
                <a:cs typeface="Arial" pitchFamily="34" charset="0"/>
              </a:rPr>
            </a:br>
            <a:endParaRPr lang="es-ES" sz="4800" b="1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532810"/>
            <a:ext cx="6400800" cy="650391"/>
          </a:xfrm>
        </p:spPr>
        <p:txBody>
          <a:bodyPr>
            <a:normAutofit/>
          </a:bodyPr>
          <a:lstStyle/>
          <a:p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</a:rPr>
              <a:t>ENERO 2018</a:t>
            </a:r>
            <a:endParaRPr lang="es-ES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86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17510" cy="1110025"/>
          </a:xfrm>
        </p:spPr>
        <p:txBody>
          <a:bodyPr>
            <a:normAutofit fontScale="90000"/>
          </a:bodyPr>
          <a:lstStyle/>
          <a:p>
            <a:pPr lvl="0"/>
            <a:r>
              <a:rPr lang="es-CO" sz="2700" u="sng" dirty="0">
                <a:latin typeface="+mj-lt"/>
                <a:ea typeface="Calibri" pitchFamily="34" charset="0"/>
                <a:cs typeface="Arial" pitchFamily="34" charset="0"/>
              </a:rPr>
              <a:t>RESUMEN PQRSF </a:t>
            </a:r>
            <a:r>
              <a:rPr lang="es-CO" sz="2700" u="sng" dirty="0" smtClean="0">
                <a:latin typeface="+mj-lt"/>
                <a:ea typeface="Calibri" pitchFamily="34" charset="0"/>
                <a:cs typeface="Arial" pitchFamily="34" charset="0"/>
              </a:rPr>
              <a:t>CUARTO </a:t>
            </a:r>
            <a:r>
              <a:rPr lang="es-CO" sz="2700" u="sng" dirty="0" smtClean="0">
                <a:latin typeface="+mj-lt"/>
                <a:ea typeface="Calibri" pitchFamily="34" charset="0"/>
                <a:cs typeface="Arial" pitchFamily="34" charset="0"/>
              </a:rPr>
              <a:t>TRIMESTRE 2017</a:t>
            </a:r>
            <a:r>
              <a:rPr lang="es-CO" b="0" dirty="0">
                <a:latin typeface="Arial" pitchFamily="34" charset="0"/>
                <a:cs typeface="Arial" pitchFamily="34" charset="0"/>
              </a:rPr>
              <a:t/>
            </a:r>
            <a:br>
              <a:rPr lang="es-CO" b="0" dirty="0">
                <a:latin typeface="Arial" pitchFamily="34" charset="0"/>
                <a:cs typeface="Arial" pitchFamily="34" charset="0"/>
              </a:rPr>
            </a:b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7505187"/>
              </p:ext>
            </p:extLst>
          </p:nvPr>
        </p:nvGraphicFramePr>
        <p:xfrm>
          <a:off x="457200" y="1554482"/>
          <a:ext cx="8229600" cy="40586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8479"/>
                <a:gridCol w="1452462"/>
                <a:gridCol w="1843040"/>
                <a:gridCol w="1403639"/>
                <a:gridCol w="1601980"/>
              </a:tblGrid>
              <a:tr h="4204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PQRSF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OCTUBRE 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NOVIEMBRE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DICIEMBRE 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TOTAL TRIMESTRE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rgbClr val="00B0F0"/>
                    </a:solidFill>
                  </a:tcPr>
                </a:tc>
              </a:tr>
              <a:tr h="13833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(PETICIONES, QUEJAS</a:t>
                      </a:r>
                      <a:br>
                        <a:rPr lang="es-ES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s-ES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RECLAMOS, SUGERENCIAS Y FELICITACIONES)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2041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6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TOTAL QUEJA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547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546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465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1558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rgbClr val="00B0F0"/>
                    </a:solidFill>
                  </a:tcPr>
                </a:tc>
              </a:tr>
              <a:tr h="42041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6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TOTAL RECLAMO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1034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1141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1114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3289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rgbClr val="00B0F0"/>
                    </a:solidFill>
                  </a:tcPr>
                </a:tc>
              </a:tr>
              <a:tr h="42041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6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TOTAL SUGERENCIA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rgbClr val="00B0F0"/>
                    </a:solidFill>
                  </a:tcPr>
                </a:tc>
              </a:tr>
              <a:tr h="42041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6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TOTAL FELICITACIÓN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rgbClr val="00B0F0"/>
                    </a:solidFill>
                  </a:tcPr>
                </a:tc>
              </a:tr>
              <a:tr h="42041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6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TOTAL QRSF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1606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1701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1595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4902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969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927463" y="153629"/>
            <a:ext cx="4572000" cy="98488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CO" sz="2000" b="1" u="sng" dirty="0" smtClean="0">
                <a:solidFill>
                  <a:schemeClr val="bg1"/>
                </a:solidFill>
                <a:latin typeface="+mj-lt"/>
                <a:ea typeface="Calibri" pitchFamily="34" charset="0"/>
                <a:cs typeface="Arial" pitchFamily="34" charset="0"/>
              </a:rPr>
              <a:t>PQRSF (PETICIONES, QUEJAS,RECLAMOS ,SUGERENCIAS Y FELICITACIONES )</a:t>
            </a:r>
            <a:r>
              <a:rPr lang="es-CO" u="sng" dirty="0" smtClean="0">
                <a:solidFill>
                  <a:schemeClr val="bg1"/>
                </a:solidFill>
                <a:ea typeface="Calibri" pitchFamily="34" charset="0"/>
                <a:cs typeface="Arial" pitchFamily="34" charset="0"/>
              </a:rPr>
              <a:t>  </a:t>
            </a:r>
            <a:r>
              <a:rPr lang="es-CO" dirty="0">
                <a:latin typeface="Arial" pitchFamily="34" charset="0"/>
                <a:cs typeface="Arial" pitchFamily="34" charset="0"/>
              </a:rPr>
              <a:t/>
            </a:r>
            <a:br>
              <a:rPr lang="es-CO" dirty="0">
                <a:latin typeface="Arial" pitchFamily="34" charset="0"/>
                <a:cs typeface="Arial" pitchFamily="34" charset="0"/>
              </a:rPr>
            </a:br>
            <a:endParaRPr lang="es-ES" dirty="0"/>
          </a:p>
        </p:txBody>
      </p:sp>
      <p:graphicFrame>
        <p:nvGraphicFramePr>
          <p:cNvPr id="4" name="9 Gráfico"/>
          <p:cNvGraphicFramePr>
            <a:graphicFrameLocks/>
          </p:cNvGraphicFramePr>
          <p:nvPr/>
        </p:nvGraphicFramePr>
        <p:xfrm>
          <a:off x="1524000" y="1455313"/>
          <a:ext cx="6095999" cy="3947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093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17510" cy="1462722"/>
          </a:xfrm>
        </p:spPr>
        <p:txBody>
          <a:bodyPr>
            <a:normAutofit fontScale="90000"/>
          </a:bodyPr>
          <a:lstStyle/>
          <a:p>
            <a:r>
              <a:rPr lang="es-ES" sz="2200" u="sng" dirty="0">
                <a:latin typeface="+mj-lt"/>
              </a:rPr>
              <a:t>INFORMACIÓN GENERAL Y SOLICITUDES ATENDIDAS </a:t>
            </a:r>
            <a:br>
              <a:rPr lang="es-ES" sz="2200" u="sng" dirty="0">
                <a:latin typeface="+mj-lt"/>
              </a:rPr>
            </a:br>
            <a:r>
              <a:rPr lang="es-ES" sz="2200" u="sng" dirty="0" smtClean="0">
                <a:latin typeface="+mj-lt"/>
              </a:rPr>
              <a:t>CUARTO </a:t>
            </a:r>
            <a:r>
              <a:rPr lang="es-ES" sz="2200" u="sng" dirty="0" smtClean="0">
                <a:latin typeface="+mj-lt"/>
              </a:rPr>
              <a:t>TRIMESTRE  2017 </a:t>
            </a:r>
            <a:r>
              <a:rPr lang="es-ES" sz="4900" u="sng" dirty="0"/>
              <a:t/>
            </a:r>
            <a:br>
              <a:rPr lang="es-ES" sz="4900" u="sng" dirty="0"/>
            </a:b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455841"/>
              </p:ext>
            </p:extLst>
          </p:nvPr>
        </p:nvGraphicFramePr>
        <p:xfrm>
          <a:off x="339635" y="1737359"/>
          <a:ext cx="8464732" cy="38796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3941"/>
                <a:gridCol w="1477742"/>
                <a:gridCol w="1641209"/>
                <a:gridCol w="1661978"/>
                <a:gridCol w="1629862"/>
              </a:tblGrid>
              <a:tr h="113222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Información general y</a:t>
                      </a:r>
                      <a:br>
                        <a:rPr lang="es-E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s-E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solicitudes atendidas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OCTUBRE 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NOVIEMBRE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DICIEMBRE </a:t>
                      </a:r>
                      <a:endParaRPr lang="es-ES" sz="2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TOTAL TRIMESTRE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b">
                    <a:solidFill>
                      <a:srgbClr val="00B0F0"/>
                    </a:solidFill>
                  </a:tcPr>
                </a:tc>
              </a:tr>
              <a:tr h="915817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Información General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3090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3010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3006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9106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b">
                    <a:solidFill>
                      <a:srgbClr val="00B0F0"/>
                    </a:solidFill>
                  </a:tcPr>
                </a:tc>
              </a:tr>
              <a:tr h="915817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Solicitud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3530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4183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3596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11309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b">
                    <a:solidFill>
                      <a:srgbClr val="00B0F0"/>
                    </a:solidFill>
                  </a:tcPr>
                </a:tc>
              </a:tr>
              <a:tr h="915817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Total 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6620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7193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6602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20415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b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67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17510" cy="1044711"/>
          </a:xfrm>
        </p:spPr>
        <p:txBody>
          <a:bodyPr>
            <a:noAutofit/>
          </a:bodyPr>
          <a:lstStyle/>
          <a:p>
            <a:r>
              <a:rPr lang="es-ES" sz="2400" u="sng" dirty="0">
                <a:latin typeface="+mj-lt"/>
              </a:rPr>
              <a:t>Información general y</a:t>
            </a:r>
            <a:br>
              <a:rPr lang="es-ES" sz="2400" u="sng" dirty="0">
                <a:latin typeface="+mj-lt"/>
              </a:rPr>
            </a:br>
            <a:r>
              <a:rPr lang="es-ES" sz="2400" u="sng" dirty="0">
                <a:latin typeface="+mj-lt"/>
              </a:rPr>
              <a:t> solicitudes atendidas</a:t>
            </a:r>
            <a:r>
              <a:rPr lang="es-ES" u="sng" dirty="0"/>
              <a:t/>
            </a:r>
            <a:br>
              <a:rPr lang="es-ES" u="sng" dirty="0"/>
            </a:br>
            <a:endParaRPr lang="es-ES" u="sng" dirty="0"/>
          </a:p>
        </p:txBody>
      </p:sp>
      <p:graphicFrame>
        <p:nvGraphicFramePr>
          <p:cNvPr id="5" name="10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5190953"/>
              </p:ext>
            </p:extLst>
          </p:nvPr>
        </p:nvGraphicFramePr>
        <p:xfrm>
          <a:off x="1254034" y="1319349"/>
          <a:ext cx="6126480" cy="4310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758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400" u="sng" dirty="0" smtClean="0">
                <a:latin typeface="+mj-lt"/>
              </a:rPr>
              <a:t>QUEJAS CONCESIONARIOS </a:t>
            </a:r>
            <a:r>
              <a:rPr lang="es-ES" sz="2400" u="sng" dirty="0" smtClean="0">
                <a:latin typeface="+mj-lt"/>
              </a:rPr>
              <a:t>CUARTO </a:t>
            </a:r>
            <a:r>
              <a:rPr lang="es-ES" sz="2400" u="sng" dirty="0" smtClean="0">
                <a:latin typeface="+mj-lt"/>
              </a:rPr>
              <a:t>TRIMESTRE 2017 </a:t>
            </a:r>
            <a:endParaRPr lang="es-ES" sz="2400" u="sng" dirty="0">
              <a:latin typeface="+mj-lt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982386"/>
              </p:ext>
            </p:extLst>
          </p:nvPr>
        </p:nvGraphicFramePr>
        <p:xfrm>
          <a:off x="261257" y="1315494"/>
          <a:ext cx="8595360" cy="13101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4189"/>
                <a:gridCol w="1517016"/>
                <a:gridCol w="1924953"/>
                <a:gridCol w="1466023"/>
                <a:gridCol w="1673179"/>
              </a:tblGrid>
              <a:tr h="3396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i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CONCESIONARIO</a:t>
                      </a:r>
                      <a:endParaRPr lang="es-ES" sz="1400" b="1" i="1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oct-17</a:t>
                      </a:r>
                      <a:endParaRPr lang="es-ES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nov-17</a:t>
                      </a:r>
                      <a:endParaRPr lang="es-ES" sz="1600" b="1" i="1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dic-17</a:t>
                      </a:r>
                      <a:endParaRPr lang="es-ES" sz="1600" b="1" i="1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TOTAL TRIMESTRE</a:t>
                      </a:r>
                      <a:endParaRPr lang="es-ES" sz="1200" b="1" i="1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b">
                    <a:solidFill>
                      <a:srgbClr val="00B0F0"/>
                    </a:solidFill>
                  </a:tcPr>
                </a:tc>
              </a:tr>
              <a:tr h="24261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GIT MASIVO </a:t>
                      </a:r>
                      <a:endParaRPr lang="es-ES" sz="1200" b="1" i="1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148</a:t>
                      </a:r>
                      <a:endParaRPr lang="es-ES" sz="1200" b="1" i="1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107</a:t>
                      </a:r>
                      <a:endParaRPr lang="es-ES" sz="1200" b="1" i="1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114</a:t>
                      </a:r>
                      <a:endParaRPr lang="es-ES" sz="1200" b="1" i="1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369</a:t>
                      </a:r>
                      <a:endParaRPr lang="es-ES" sz="1200" b="1" i="1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b">
                    <a:solidFill>
                      <a:srgbClr val="00B0F0"/>
                    </a:solidFill>
                  </a:tcPr>
                </a:tc>
              </a:tr>
              <a:tr h="24261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BLANCO Y NEGRO </a:t>
                      </a:r>
                      <a:endParaRPr lang="es-ES" sz="1200" b="1" i="1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84</a:t>
                      </a:r>
                      <a:endParaRPr lang="es-ES" sz="1200" b="1" i="1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108</a:t>
                      </a:r>
                      <a:endParaRPr lang="es-ES" sz="1200" b="1" i="1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102</a:t>
                      </a:r>
                      <a:endParaRPr lang="es-ES" sz="1200" b="1" i="1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294</a:t>
                      </a:r>
                      <a:endParaRPr lang="es-ES" sz="1200" b="1" i="1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b">
                    <a:solidFill>
                      <a:srgbClr val="00B0F0"/>
                    </a:solidFill>
                  </a:tcPr>
                </a:tc>
              </a:tr>
              <a:tr h="24261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ETM MASIVO </a:t>
                      </a:r>
                      <a:endParaRPr lang="es-ES" sz="1200" b="1" i="1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lang="es-ES" sz="1200" b="1" i="1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  <a:endParaRPr lang="es-ES" sz="1200" b="1" i="1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  <a:endParaRPr lang="es-ES" sz="1200" b="1" i="1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158</a:t>
                      </a:r>
                      <a:endParaRPr lang="es-ES" sz="1200" b="1" i="1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b">
                    <a:solidFill>
                      <a:srgbClr val="00B0F0"/>
                    </a:solidFill>
                  </a:tcPr>
                </a:tc>
              </a:tr>
              <a:tr h="24261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i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UNIMETRO </a:t>
                      </a:r>
                      <a:endParaRPr lang="es-ES" sz="1200" b="1" i="1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  <a:endParaRPr lang="es-ES" sz="1200" b="1" i="1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  <a:endParaRPr lang="es-ES" sz="1200" b="1" i="1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es-ES" sz="1200" b="1" i="1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137</a:t>
                      </a:r>
                      <a:endParaRPr lang="es-ES" sz="1200" b="1" i="1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58" marR="9158" marT="9158" marB="0" anchor="b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1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9817429"/>
              </p:ext>
            </p:extLst>
          </p:nvPr>
        </p:nvGraphicFramePr>
        <p:xfrm>
          <a:off x="1815736" y="2625633"/>
          <a:ext cx="5734595" cy="352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371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131</Words>
  <Application>Microsoft Office PowerPoint</Application>
  <PresentationFormat>Presentación en pantalla (4:3)</PresentationFormat>
  <Paragraphs>83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INFORME DE PQRSF CUARTO TRIMESTRE DE 2017  </vt:lpstr>
      <vt:lpstr>RESUMEN PQRSF CUARTO TRIMESTRE 2017 </vt:lpstr>
      <vt:lpstr>Presentación de PowerPoint</vt:lpstr>
      <vt:lpstr>INFORMACIÓN GENERAL Y SOLICITUDES ATENDIDAS  CUARTO TRIMESTRE  2017   </vt:lpstr>
      <vt:lpstr>Información general y  solicitudes atendidas </vt:lpstr>
      <vt:lpstr>QUEJAS CONCESIONARIOS CUARTO TRIMESTRE 2017 </vt:lpstr>
    </vt:vector>
  </TitlesOfParts>
  <Company>CASA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RENGIFO</dc:creator>
  <cp:lastModifiedBy>Usuario de Windows</cp:lastModifiedBy>
  <cp:revision>36</cp:revision>
  <dcterms:created xsi:type="dcterms:W3CDTF">2017-03-15T22:22:33Z</dcterms:created>
  <dcterms:modified xsi:type="dcterms:W3CDTF">2018-01-17T22:17:45Z</dcterms:modified>
</cp:coreProperties>
</file>