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256" r:id="rId2"/>
    <p:sldId id="260" r:id="rId3"/>
    <p:sldId id="257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7B7"/>
    <a:srgbClr val="6FD5F9"/>
    <a:srgbClr val="FFFF99"/>
    <a:srgbClr val="FF8989"/>
    <a:srgbClr val="F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ola\Desktop\PAOLA\QRS%20PENDIENTES%20A&#209;OS%20ANTERIORES\PRIMER%20TRIMESTRE%202017%20(version%201)%20(Recuperado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ola\Desktop\PAOLA\QRS%20PENDIENTES%20A&#209;OS%20ANTERIORES\PRIMER%20TRIMESTRE%202017%20(version%201)%20(Recuperado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ola\Desktop\PAOLA\QRS%20PENDIENTES%20A&#209;OS%20ANTERIORES\PRIMER%20TRIMESTRE%202017%20(version%201)%20(Recuperado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'TERCER TRIMESTRE'!$B$52:$B$53</c:f>
              <c:strCache>
                <c:ptCount val="1"/>
                <c:pt idx="0">
                  <c:v>JULIO</c:v>
                </c:pt>
              </c:strCache>
            </c:strRef>
          </c:tx>
          <c:invertIfNegative val="0"/>
          <c:cat>
            <c:strRef>
              <c:f>'TERCER TRIMESTRE'!$A$54:$A$57</c:f>
              <c:strCache>
                <c:ptCount val="4"/>
                <c:pt idx="0">
                  <c:v> QUEJA</c:v>
                </c:pt>
                <c:pt idx="1">
                  <c:v> RECLAMO</c:v>
                </c:pt>
                <c:pt idx="2">
                  <c:v> SUGERENCIA</c:v>
                </c:pt>
                <c:pt idx="3">
                  <c:v> FELICITACIÓN</c:v>
                </c:pt>
              </c:strCache>
            </c:strRef>
          </c:cat>
          <c:val>
            <c:numRef>
              <c:f>'TERCER TRIMESTRE'!$B$54:$B$57</c:f>
              <c:numCache>
                <c:formatCode>General</c:formatCode>
                <c:ptCount val="4"/>
                <c:pt idx="0">
                  <c:v>543</c:v>
                </c:pt>
                <c:pt idx="1">
                  <c:v>1017</c:v>
                </c:pt>
                <c:pt idx="2">
                  <c:v>14</c:v>
                </c:pt>
                <c:pt idx="3">
                  <c:v>17</c:v>
                </c:pt>
              </c:numCache>
            </c:numRef>
          </c:val>
        </c:ser>
        <c:ser>
          <c:idx val="1"/>
          <c:order val="1"/>
          <c:tx>
            <c:strRef>
              <c:f>'TERCER TRIMESTRE'!$C$52:$C$53</c:f>
              <c:strCache>
                <c:ptCount val="1"/>
                <c:pt idx="0">
                  <c:v>AGOSTO </c:v>
                </c:pt>
              </c:strCache>
            </c:strRef>
          </c:tx>
          <c:spPr>
            <a:solidFill>
              <a:srgbClr val="FFB7B7"/>
            </a:solidFill>
          </c:spPr>
          <c:invertIfNegative val="0"/>
          <c:cat>
            <c:strRef>
              <c:f>'TERCER TRIMESTRE'!$A$54:$A$57</c:f>
              <c:strCache>
                <c:ptCount val="4"/>
                <c:pt idx="0">
                  <c:v> QUEJA</c:v>
                </c:pt>
                <c:pt idx="1">
                  <c:v> RECLAMO</c:v>
                </c:pt>
                <c:pt idx="2">
                  <c:v> SUGERENCIA</c:v>
                </c:pt>
                <c:pt idx="3">
                  <c:v> FELICITACIÓN</c:v>
                </c:pt>
              </c:strCache>
            </c:strRef>
          </c:cat>
          <c:val>
            <c:numRef>
              <c:f>'TERCER TRIMESTRE'!$C$54:$C$57</c:f>
              <c:numCache>
                <c:formatCode>General</c:formatCode>
                <c:ptCount val="4"/>
                <c:pt idx="0">
                  <c:v>548</c:v>
                </c:pt>
                <c:pt idx="1">
                  <c:v>1132</c:v>
                </c:pt>
                <c:pt idx="2">
                  <c:v>5</c:v>
                </c:pt>
                <c:pt idx="3">
                  <c:v>15</c:v>
                </c:pt>
              </c:numCache>
            </c:numRef>
          </c:val>
        </c:ser>
        <c:ser>
          <c:idx val="2"/>
          <c:order val="2"/>
          <c:tx>
            <c:strRef>
              <c:f>'TERCER TRIMESTRE'!$D$52:$D$53</c:f>
              <c:strCache>
                <c:ptCount val="1"/>
                <c:pt idx="0">
                  <c:v>SEPTIEMBRE </c:v>
                </c:pt>
              </c:strCache>
            </c:strRef>
          </c:tx>
          <c:spPr>
            <a:solidFill>
              <a:srgbClr val="FFFF99"/>
            </a:solidFill>
          </c:spPr>
          <c:invertIfNegative val="0"/>
          <c:cat>
            <c:strRef>
              <c:f>'TERCER TRIMESTRE'!$A$54:$A$57</c:f>
              <c:strCache>
                <c:ptCount val="4"/>
                <c:pt idx="0">
                  <c:v> QUEJA</c:v>
                </c:pt>
                <c:pt idx="1">
                  <c:v> RECLAMO</c:v>
                </c:pt>
                <c:pt idx="2">
                  <c:v> SUGERENCIA</c:v>
                </c:pt>
                <c:pt idx="3">
                  <c:v> FELICITACIÓN</c:v>
                </c:pt>
              </c:strCache>
            </c:strRef>
          </c:cat>
          <c:val>
            <c:numRef>
              <c:f>'TERCER TRIMESTRE'!$D$54:$D$57</c:f>
              <c:numCache>
                <c:formatCode>General</c:formatCode>
                <c:ptCount val="4"/>
                <c:pt idx="0">
                  <c:v>600</c:v>
                </c:pt>
                <c:pt idx="1">
                  <c:v>1168</c:v>
                </c:pt>
                <c:pt idx="2">
                  <c:v>19</c:v>
                </c:pt>
                <c:pt idx="3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097984"/>
        <c:axId val="143381632"/>
      </c:barChart>
      <c:catAx>
        <c:axId val="141097984"/>
        <c:scaling>
          <c:orientation val="minMax"/>
        </c:scaling>
        <c:delete val="0"/>
        <c:axPos val="b"/>
        <c:majorTickMark val="none"/>
        <c:minorTickMark val="none"/>
        <c:tickLblPos val="nextTo"/>
        <c:crossAx val="143381632"/>
        <c:crosses val="autoZero"/>
        <c:auto val="1"/>
        <c:lblAlgn val="ctr"/>
        <c:lblOffset val="100"/>
        <c:noMultiLvlLbl val="0"/>
      </c:catAx>
      <c:valAx>
        <c:axId val="1433816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10979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'TERCER TRIMESTRE'!$A$64</c:f>
              <c:strCache>
                <c:ptCount val="1"/>
                <c:pt idx="0">
                  <c:v>Información General</c:v>
                </c:pt>
              </c:strCache>
            </c:strRef>
          </c:tx>
          <c:invertIfNegative val="0"/>
          <c:cat>
            <c:strRef>
              <c:f>'TERCER TRIMESTRE'!$B$63:$D$63</c:f>
              <c:strCache>
                <c:ptCount val="3"/>
                <c:pt idx="0">
                  <c:v>JULIO </c:v>
                </c:pt>
                <c:pt idx="1">
                  <c:v>AGOSTO</c:v>
                </c:pt>
                <c:pt idx="2">
                  <c:v>SEPTIEMBRE </c:v>
                </c:pt>
              </c:strCache>
            </c:strRef>
          </c:cat>
          <c:val>
            <c:numRef>
              <c:f>'TERCER TRIMESTRE'!$B$64:$D$64</c:f>
              <c:numCache>
                <c:formatCode>General</c:formatCode>
                <c:ptCount val="3"/>
                <c:pt idx="0">
                  <c:v>3125</c:v>
                </c:pt>
                <c:pt idx="1">
                  <c:v>3269</c:v>
                </c:pt>
                <c:pt idx="2">
                  <c:v>3041</c:v>
                </c:pt>
              </c:numCache>
            </c:numRef>
          </c:val>
        </c:ser>
        <c:ser>
          <c:idx val="1"/>
          <c:order val="1"/>
          <c:tx>
            <c:strRef>
              <c:f>'TERCER TRIMESTRE'!$A$65</c:f>
              <c:strCache>
                <c:ptCount val="1"/>
                <c:pt idx="0">
                  <c:v>Solicitud</c:v>
                </c:pt>
              </c:strCache>
            </c:strRef>
          </c:tx>
          <c:spPr>
            <a:solidFill>
              <a:srgbClr val="FFB7B7"/>
            </a:solidFill>
          </c:spPr>
          <c:invertIfNegative val="0"/>
          <c:cat>
            <c:strRef>
              <c:f>'TERCER TRIMESTRE'!$B$63:$D$63</c:f>
              <c:strCache>
                <c:ptCount val="3"/>
                <c:pt idx="0">
                  <c:v>JULIO </c:v>
                </c:pt>
                <c:pt idx="1">
                  <c:v>AGOSTO</c:v>
                </c:pt>
                <c:pt idx="2">
                  <c:v>SEPTIEMBRE </c:v>
                </c:pt>
              </c:strCache>
            </c:strRef>
          </c:cat>
          <c:val>
            <c:numRef>
              <c:f>'TERCER TRIMESTRE'!$B$65:$D$65</c:f>
              <c:numCache>
                <c:formatCode>General</c:formatCode>
                <c:ptCount val="3"/>
                <c:pt idx="0">
                  <c:v>2484</c:v>
                </c:pt>
                <c:pt idx="1">
                  <c:v>3139</c:v>
                </c:pt>
                <c:pt idx="2">
                  <c:v>3126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998912"/>
        <c:axId val="139000832"/>
      </c:barChart>
      <c:catAx>
        <c:axId val="1389989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s-ES"/>
          </a:p>
        </c:txPr>
        <c:crossAx val="139000832"/>
        <c:crosses val="autoZero"/>
        <c:auto val="1"/>
        <c:lblAlgn val="ctr"/>
        <c:lblOffset val="100"/>
        <c:noMultiLvlLbl val="0"/>
      </c:catAx>
      <c:valAx>
        <c:axId val="1390008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389989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'TERCER TRIMESTRE'!$A$69</c:f>
              <c:strCache>
                <c:ptCount val="1"/>
                <c:pt idx="0">
                  <c:v>GIT MASIVO </c:v>
                </c:pt>
              </c:strCache>
            </c:strRef>
          </c:tx>
          <c:invertIfNegative val="0"/>
          <c:cat>
            <c:strRef>
              <c:f>'TERCER TRIMESTRE'!$B$68:$D$68</c:f>
              <c:strCache>
                <c:ptCount val="3"/>
                <c:pt idx="0">
                  <c:v>JULIO </c:v>
                </c:pt>
                <c:pt idx="1">
                  <c:v>AGOSTO</c:v>
                </c:pt>
                <c:pt idx="2">
                  <c:v>SEPTIEMBRE </c:v>
                </c:pt>
              </c:strCache>
            </c:strRef>
          </c:cat>
          <c:val>
            <c:numRef>
              <c:f>'TERCER TRIMESTRE'!$B$69:$D$69</c:f>
              <c:numCache>
                <c:formatCode>General</c:formatCode>
                <c:ptCount val="3"/>
                <c:pt idx="0">
                  <c:v>120</c:v>
                </c:pt>
                <c:pt idx="1">
                  <c:v>103</c:v>
                </c:pt>
                <c:pt idx="2">
                  <c:v>128</c:v>
                </c:pt>
              </c:numCache>
            </c:numRef>
          </c:val>
        </c:ser>
        <c:ser>
          <c:idx val="1"/>
          <c:order val="1"/>
          <c:tx>
            <c:strRef>
              <c:f>'TERCER TRIMESTRE'!$A$70</c:f>
              <c:strCache>
                <c:ptCount val="1"/>
                <c:pt idx="0">
                  <c:v>BLANCO Y NEGRO </c:v>
                </c:pt>
              </c:strCache>
            </c:strRef>
          </c:tx>
          <c:spPr>
            <a:solidFill>
              <a:srgbClr val="FFB7B7"/>
            </a:solidFill>
          </c:spPr>
          <c:invertIfNegative val="0"/>
          <c:cat>
            <c:strRef>
              <c:f>'TERCER TRIMESTRE'!$B$68:$D$68</c:f>
              <c:strCache>
                <c:ptCount val="3"/>
                <c:pt idx="0">
                  <c:v>JULIO </c:v>
                </c:pt>
                <c:pt idx="1">
                  <c:v>AGOSTO</c:v>
                </c:pt>
                <c:pt idx="2">
                  <c:v>SEPTIEMBRE </c:v>
                </c:pt>
              </c:strCache>
            </c:strRef>
          </c:cat>
          <c:val>
            <c:numRef>
              <c:f>'TERCER TRIMESTRE'!$B$70:$D$70</c:f>
              <c:numCache>
                <c:formatCode>General</c:formatCode>
                <c:ptCount val="3"/>
                <c:pt idx="0">
                  <c:v>97</c:v>
                </c:pt>
                <c:pt idx="1">
                  <c:v>108</c:v>
                </c:pt>
                <c:pt idx="2">
                  <c:v>126</c:v>
                </c:pt>
              </c:numCache>
            </c:numRef>
          </c:val>
        </c:ser>
        <c:ser>
          <c:idx val="2"/>
          <c:order val="2"/>
          <c:tx>
            <c:strRef>
              <c:f>'TERCER TRIMESTRE'!$A$71</c:f>
              <c:strCache>
                <c:ptCount val="1"/>
                <c:pt idx="0">
                  <c:v>UNIMETRO 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'TERCER TRIMESTRE'!$B$68:$D$68</c:f>
              <c:strCache>
                <c:ptCount val="3"/>
                <c:pt idx="0">
                  <c:v>JULIO </c:v>
                </c:pt>
                <c:pt idx="1">
                  <c:v>AGOSTO</c:v>
                </c:pt>
                <c:pt idx="2">
                  <c:v>SEPTIEMBRE </c:v>
                </c:pt>
              </c:strCache>
            </c:strRef>
          </c:cat>
          <c:val>
            <c:numRef>
              <c:f>'TERCER TRIMESTRE'!$B$71:$D$71</c:f>
              <c:numCache>
                <c:formatCode>General</c:formatCode>
                <c:ptCount val="3"/>
                <c:pt idx="0">
                  <c:v>43</c:v>
                </c:pt>
                <c:pt idx="1">
                  <c:v>47</c:v>
                </c:pt>
                <c:pt idx="2">
                  <c:v>57</c:v>
                </c:pt>
              </c:numCache>
            </c:numRef>
          </c:val>
        </c:ser>
        <c:ser>
          <c:idx val="3"/>
          <c:order val="3"/>
          <c:tx>
            <c:strRef>
              <c:f>'TERCER TRIMESTRE'!$A$72</c:f>
              <c:strCache>
                <c:ptCount val="1"/>
                <c:pt idx="0">
                  <c:v>ETM MASIVO 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'TERCER TRIMESTRE'!$B$68:$D$68</c:f>
              <c:strCache>
                <c:ptCount val="3"/>
                <c:pt idx="0">
                  <c:v>JULIO </c:v>
                </c:pt>
                <c:pt idx="1">
                  <c:v>AGOSTO</c:v>
                </c:pt>
                <c:pt idx="2">
                  <c:v>SEPTIEMBRE </c:v>
                </c:pt>
              </c:strCache>
            </c:strRef>
          </c:cat>
          <c:val>
            <c:numRef>
              <c:f>'TERCER TRIMESTRE'!$B$72:$D$72</c:f>
              <c:numCache>
                <c:formatCode>General</c:formatCode>
                <c:ptCount val="3"/>
                <c:pt idx="0">
                  <c:v>57</c:v>
                </c:pt>
                <c:pt idx="1">
                  <c:v>50</c:v>
                </c:pt>
                <c:pt idx="2">
                  <c:v>175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181248"/>
        <c:axId val="182191232"/>
      </c:barChart>
      <c:catAx>
        <c:axId val="182181248"/>
        <c:scaling>
          <c:orientation val="minMax"/>
        </c:scaling>
        <c:delete val="0"/>
        <c:axPos val="b"/>
        <c:majorTickMark val="none"/>
        <c:minorTickMark val="none"/>
        <c:tickLblPos val="nextTo"/>
        <c:crossAx val="182191232"/>
        <c:crosses val="autoZero"/>
        <c:auto val="1"/>
        <c:lblAlgn val="ctr"/>
        <c:lblOffset val="100"/>
        <c:noMultiLvlLbl val="0"/>
      </c:catAx>
      <c:valAx>
        <c:axId val="182191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2181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s-E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7181C-85A5-4144-BC8C-0C0BBC21429E}" type="datetimeFigureOut">
              <a:rPr lang="es-ES" smtClean="0"/>
              <a:t>31/10/2017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D736B-0B01-F544-950D-1AF55C3241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0960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31/10/2017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70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31/10/2017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388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31/10/2017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2390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31/10/2017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294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31/10/2017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461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31/10/2017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936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31/10/2017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428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31/10/2017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261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31/10/2017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47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31/10/2017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391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31/10/2017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256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7510" cy="492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z="2400" b="1" dirty="0" smtClean="0">
                <a:solidFill>
                  <a:schemeClr val="bg1"/>
                </a:solidFill>
                <a:latin typeface="Arial"/>
                <a:cs typeface="Arial"/>
              </a:rPr>
              <a:t>ESPACIO PARA TITULO FUENTE ARIAL MAYUSCULA EN NEGRILLA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76DA0-F989-3B41-A66A-7459ECE24EE6}" type="datetimeFigureOut">
              <a:rPr lang="es-ES" smtClean="0"/>
              <a:t>31/10/2017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45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674827"/>
            <a:ext cx="7772400" cy="2126464"/>
          </a:xfrm>
        </p:spPr>
        <p:txBody>
          <a:bodyPr>
            <a:noAutofit/>
          </a:bodyPr>
          <a:lstStyle/>
          <a:p>
            <a:r>
              <a:rPr lang="es-CO" sz="4800" b="1" u="sng" dirty="0">
                <a:ea typeface="Calibri" pitchFamily="34" charset="0"/>
                <a:cs typeface="Arial" pitchFamily="34" charset="0"/>
              </a:rPr>
              <a:t>INFORME DE PQRSF </a:t>
            </a:r>
            <a:r>
              <a:rPr lang="es-CO" sz="4800" b="1" u="sng" dirty="0" smtClean="0">
                <a:ea typeface="Calibri" pitchFamily="34" charset="0"/>
                <a:cs typeface="Arial" pitchFamily="34" charset="0"/>
              </a:rPr>
              <a:t>TERCER </a:t>
            </a:r>
            <a:r>
              <a:rPr lang="es-CO" sz="4800" b="1" u="sng" dirty="0" smtClean="0">
                <a:ea typeface="Calibri" pitchFamily="34" charset="0"/>
                <a:cs typeface="Arial" pitchFamily="34" charset="0"/>
              </a:rPr>
              <a:t>TRIMESTRE DE 2017 </a:t>
            </a:r>
            <a:r>
              <a:rPr lang="es-CO" sz="4800" dirty="0">
                <a:latin typeface="Arial" pitchFamily="34" charset="0"/>
                <a:cs typeface="Arial" pitchFamily="34" charset="0"/>
              </a:rPr>
              <a:t/>
            </a:r>
            <a:br>
              <a:rPr lang="es-CO" sz="4800" dirty="0">
                <a:latin typeface="Arial" pitchFamily="34" charset="0"/>
                <a:cs typeface="Arial" pitchFamily="34" charset="0"/>
              </a:rPr>
            </a:br>
            <a:endParaRPr lang="es-ES" sz="4800" b="1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532810"/>
            <a:ext cx="6400800" cy="650391"/>
          </a:xfrm>
        </p:spPr>
        <p:txBody>
          <a:bodyPr>
            <a:normAutofit/>
          </a:bodyPr>
          <a:lstStyle/>
          <a:p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OCTUBRE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2017 </a:t>
            </a:r>
            <a:endParaRPr lang="es-E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86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7510" cy="1110025"/>
          </a:xfrm>
        </p:spPr>
        <p:txBody>
          <a:bodyPr>
            <a:normAutofit fontScale="90000"/>
          </a:bodyPr>
          <a:lstStyle/>
          <a:p>
            <a:pPr lvl="0"/>
            <a:r>
              <a:rPr lang="es-CO" sz="2700" u="sng" dirty="0">
                <a:latin typeface="+mj-lt"/>
                <a:ea typeface="Calibri" pitchFamily="34" charset="0"/>
                <a:cs typeface="Arial" pitchFamily="34" charset="0"/>
              </a:rPr>
              <a:t>RESUMEN PQRSF </a:t>
            </a:r>
            <a:r>
              <a:rPr lang="es-CO" sz="2700" u="sng" dirty="0" smtClean="0">
                <a:latin typeface="+mj-lt"/>
                <a:ea typeface="Calibri" pitchFamily="34" charset="0"/>
                <a:cs typeface="Arial" pitchFamily="34" charset="0"/>
              </a:rPr>
              <a:t>TERCER </a:t>
            </a:r>
            <a:r>
              <a:rPr lang="es-CO" sz="2700" u="sng" dirty="0" smtClean="0">
                <a:latin typeface="+mj-lt"/>
                <a:ea typeface="Calibri" pitchFamily="34" charset="0"/>
                <a:cs typeface="Arial" pitchFamily="34" charset="0"/>
              </a:rPr>
              <a:t>TRIMESTRE </a:t>
            </a:r>
            <a:r>
              <a:rPr lang="es-CO" sz="2700" u="sng" dirty="0" smtClean="0">
                <a:latin typeface="+mj-lt"/>
                <a:ea typeface="Calibri" pitchFamily="34" charset="0"/>
                <a:cs typeface="Arial" pitchFamily="34" charset="0"/>
              </a:rPr>
              <a:t>2017</a:t>
            </a:r>
            <a:r>
              <a:rPr lang="es-CO" b="0" dirty="0">
                <a:latin typeface="Arial" pitchFamily="34" charset="0"/>
                <a:cs typeface="Arial" pitchFamily="34" charset="0"/>
              </a:rPr>
              <a:t/>
            </a:r>
            <a:br>
              <a:rPr lang="es-CO" b="0" dirty="0">
                <a:latin typeface="Arial" pitchFamily="34" charset="0"/>
                <a:cs typeface="Arial" pitchFamily="34" charset="0"/>
              </a:rPr>
            </a:b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70855"/>
              </p:ext>
            </p:extLst>
          </p:nvPr>
        </p:nvGraphicFramePr>
        <p:xfrm>
          <a:off x="457200" y="1711236"/>
          <a:ext cx="8229600" cy="3683724"/>
        </p:xfrm>
        <a:graphic>
          <a:graphicData uri="http://schemas.openxmlformats.org/drawingml/2006/table">
            <a:tbl>
              <a:tblPr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928479"/>
                <a:gridCol w="1452462"/>
                <a:gridCol w="1843040"/>
                <a:gridCol w="1403639"/>
                <a:gridCol w="1601980"/>
              </a:tblGrid>
              <a:tr h="437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PQRSF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JLIO 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AGOSTO 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SEPTIEMBRE 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TOTAL TRIMESTRE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0614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s-ES" sz="105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PETICIOS</a:t>
                      </a:r>
                      <a:r>
                        <a:rPr lang="es-ES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QUEJAS</a:t>
                      </a:r>
                      <a:br>
                        <a:rPr lang="es-ES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ES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RECLAMOS, SUGERENCIAS Y FELICITACIONES)</a:t>
                      </a:r>
                      <a:endParaRPr lang="es-E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370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TOTAL QUEJA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543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548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600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1691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370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TOTAL RECLAMO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1017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1132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1168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3317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370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TOTAL SUGERENCIA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370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TOTAL FELICITACIÓN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37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TOTAL QRSF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1591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1700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1806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5097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69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927463" y="153629"/>
            <a:ext cx="4572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O" sz="2000" b="1" u="sng" dirty="0" smtClean="0">
                <a:solidFill>
                  <a:schemeClr val="bg1"/>
                </a:solidFill>
                <a:latin typeface="+mj-lt"/>
                <a:ea typeface="Calibri" pitchFamily="34" charset="0"/>
                <a:cs typeface="Arial" pitchFamily="34" charset="0"/>
              </a:rPr>
              <a:t>PQRSF (PETICIONES, QUEJAS,RECLAMOS ,</a:t>
            </a:r>
            <a:r>
              <a:rPr lang="es-CO" sz="2000" b="1" u="sng" dirty="0" smtClean="0">
                <a:solidFill>
                  <a:schemeClr val="bg1"/>
                </a:solidFill>
                <a:latin typeface="+mj-lt"/>
                <a:ea typeface="Calibri" pitchFamily="34" charset="0"/>
                <a:cs typeface="Arial" pitchFamily="34" charset="0"/>
              </a:rPr>
              <a:t>SUGERENCIAS </a:t>
            </a:r>
            <a:r>
              <a:rPr lang="es-CO" sz="2000" b="1" u="sng" dirty="0" smtClean="0">
                <a:solidFill>
                  <a:schemeClr val="bg1"/>
                </a:solidFill>
                <a:latin typeface="+mj-lt"/>
                <a:ea typeface="Calibri" pitchFamily="34" charset="0"/>
                <a:cs typeface="Arial" pitchFamily="34" charset="0"/>
              </a:rPr>
              <a:t>Y FELICITACIONES )</a:t>
            </a:r>
            <a:r>
              <a:rPr lang="es-CO" u="sng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  </a:t>
            </a:r>
            <a:r>
              <a:rPr lang="es-CO" dirty="0">
                <a:latin typeface="Arial" pitchFamily="34" charset="0"/>
                <a:cs typeface="Arial" pitchFamily="34" charset="0"/>
              </a:rPr>
              <a:t/>
            </a:r>
            <a:br>
              <a:rPr lang="es-CO" dirty="0">
                <a:latin typeface="Arial" pitchFamily="34" charset="0"/>
                <a:cs typeface="Arial" pitchFamily="34" charset="0"/>
              </a:rPr>
            </a:br>
            <a:endParaRPr lang="es-ES" dirty="0"/>
          </a:p>
        </p:txBody>
      </p:sp>
      <p:graphicFrame>
        <p:nvGraphicFramePr>
          <p:cNvPr id="8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5105156"/>
              </p:ext>
            </p:extLst>
          </p:nvPr>
        </p:nvGraphicFramePr>
        <p:xfrm>
          <a:off x="1267097" y="1293223"/>
          <a:ext cx="5930537" cy="4140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093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7510" cy="1462722"/>
          </a:xfrm>
        </p:spPr>
        <p:txBody>
          <a:bodyPr>
            <a:normAutofit fontScale="90000"/>
          </a:bodyPr>
          <a:lstStyle/>
          <a:p>
            <a:r>
              <a:rPr lang="es-ES" sz="2200" u="sng" dirty="0">
                <a:latin typeface="+mj-lt"/>
              </a:rPr>
              <a:t>INFORMACIÓN GENERAL Y SOLICITUDES ATENDIDAS </a:t>
            </a:r>
            <a:br>
              <a:rPr lang="es-ES" sz="2200" u="sng" dirty="0">
                <a:latin typeface="+mj-lt"/>
              </a:rPr>
            </a:br>
            <a:r>
              <a:rPr lang="es-ES" sz="2200" u="sng" dirty="0" smtClean="0">
                <a:latin typeface="+mj-lt"/>
              </a:rPr>
              <a:t>TERCER </a:t>
            </a:r>
            <a:r>
              <a:rPr lang="es-ES" sz="2200" u="sng" dirty="0" smtClean="0">
                <a:latin typeface="+mj-lt"/>
              </a:rPr>
              <a:t>TRIMESTRE  2017 </a:t>
            </a:r>
            <a:r>
              <a:rPr lang="es-ES" sz="4900" u="sng" dirty="0"/>
              <a:t/>
            </a:r>
            <a:br>
              <a:rPr lang="es-ES" sz="4900" u="sng" dirty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147540"/>
              </p:ext>
            </p:extLst>
          </p:nvPr>
        </p:nvGraphicFramePr>
        <p:xfrm>
          <a:off x="457200" y="1737362"/>
          <a:ext cx="8229600" cy="3239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8479"/>
                <a:gridCol w="1452462"/>
                <a:gridCol w="1843040"/>
                <a:gridCol w="1403639"/>
                <a:gridCol w="1601980"/>
              </a:tblGrid>
              <a:tr h="133394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Información general y</a:t>
                      </a:r>
                      <a:br>
                        <a:rPr lang="es-ES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ES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solicitudes atendidas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JULIO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AGOSTO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SEPTIEMBRE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TRIMESTRE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solidFill>
                      <a:srgbClr val="6FD5F9"/>
                    </a:solidFill>
                  </a:tcPr>
                </a:tc>
              </a:tr>
              <a:tr h="63521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Información General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3125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3269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3041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9435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solidFill>
                      <a:srgbClr val="6FD5F9"/>
                    </a:solidFill>
                  </a:tcPr>
                </a:tc>
              </a:tr>
              <a:tr h="63521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Solicitud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2484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3139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3126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8749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solidFill>
                      <a:srgbClr val="6FD5F9"/>
                    </a:solidFill>
                  </a:tcPr>
                </a:tc>
              </a:tr>
              <a:tr h="63521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Total 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5609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6408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6167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18184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solidFill>
                      <a:srgbClr val="6FD5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67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7510" cy="1044711"/>
          </a:xfrm>
        </p:spPr>
        <p:txBody>
          <a:bodyPr>
            <a:noAutofit/>
          </a:bodyPr>
          <a:lstStyle/>
          <a:p>
            <a:r>
              <a:rPr lang="es-ES" sz="2400" u="sng" dirty="0">
                <a:latin typeface="+mj-lt"/>
              </a:rPr>
              <a:t>Información general y</a:t>
            </a:r>
            <a:br>
              <a:rPr lang="es-ES" sz="2400" u="sng" dirty="0">
                <a:latin typeface="+mj-lt"/>
              </a:rPr>
            </a:br>
            <a:r>
              <a:rPr lang="es-ES" sz="2400" u="sng" dirty="0">
                <a:latin typeface="+mj-lt"/>
              </a:rPr>
              <a:t> solicitudes atendidas</a:t>
            </a:r>
            <a:r>
              <a:rPr lang="es-ES" u="sng" dirty="0"/>
              <a:t/>
            </a:r>
            <a:br>
              <a:rPr lang="es-ES" u="sng" dirty="0"/>
            </a:br>
            <a:endParaRPr lang="es-ES" u="sng" dirty="0"/>
          </a:p>
        </p:txBody>
      </p:sp>
      <p:graphicFrame>
        <p:nvGraphicFramePr>
          <p:cNvPr id="4" name="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131205"/>
              </p:ext>
            </p:extLst>
          </p:nvPr>
        </p:nvGraphicFramePr>
        <p:xfrm>
          <a:off x="992777" y="1541417"/>
          <a:ext cx="6714309" cy="403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758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u="sng" dirty="0" smtClean="0">
                <a:latin typeface="+mj-lt"/>
              </a:rPr>
              <a:t>QUEJAS CONCESIONARIOS </a:t>
            </a:r>
            <a:r>
              <a:rPr lang="es-ES" sz="2400" u="sng" dirty="0" smtClean="0">
                <a:latin typeface="+mj-lt"/>
              </a:rPr>
              <a:t>TERCER TRIMESTRE </a:t>
            </a:r>
            <a:r>
              <a:rPr lang="es-ES" sz="2400" u="sng" dirty="0" smtClean="0">
                <a:latin typeface="+mj-lt"/>
              </a:rPr>
              <a:t>2017 </a:t>
            </a:r>
            <a:endParaRPr lang="es-ES" sz="2400" u="sng" dirty="0">
              <a:latin typeface="+mj-lt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809021"/>
              </p:ext>
            </p:extLst>
          </p:nvPr>
        </p:nvGraphicFramePr>
        <p:xfrm>
          <a:off x="352697" y="1391784"/>
          <a:ext cx="8229600" cy="13906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8479"/>
                <a:gridCol w="1452462"/>
                <a:gridCol w="1843040"/>
                <a:gridCol w="1403639"/>
                <a:gridCol w="1601980"/>
              </a:tblGrid>
              <a:tr h="3446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u="none" strike="noStrike">
                          <a:effectLst/>
                        </a:rPr>
                        <a:t>CONCESIONARIO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u="none" strike="noStrike">
                          <a:effectLst/>
                        </a:rPr>
                        <a:t>JULIO </a:t>
                      </a:r>
                      <a:endParaRPr lang="es-ES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u="none" strike="noStrike">
                          <a:effectLst/>
                        </a:rPr>
                        <a:t>AGOSTO</a:t>
                      </a:r>
                      <a:endParaRPr lang="es-ES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u="none" strike="noStrike">
                          <a:effectLst/>
                        </a:rPr>
                        <a:t>SEPTIEMBRE </a:t>
                      </a:r>
                      <a:endParaRPr lang="es-ES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TOTAL TRIMESTRE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rgbClr val="6FD5F9"/>
                    </a:solidFill>
                  </a:tcPr>
                </a:tc>
              </a:tr>
              <a:tr h="26148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GIT MASIVO 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u="none" strike="noStrike">
                          <a:effectLst/>
                        </a:rPr>
                        <a:t>120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u="none" strike="noStrike">
                          <a:effectLst/>
                        </a:rPr>
                        <a:t>103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u="none" strike="noStrike">
                          <a:effectLst/>
                        </a:rPr>
                        <a:t>128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351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rgbClr val="6FD5F9"/>
                    </a:solidFill>
                  </a:tcPr>
                </a:tc>
              </a:tr>
              <a:tr h="26148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BLANCO Y NEGRO 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u="none" strike="noStrike">
                          <a:effectLst/>
                        </a:rPr>
                        <a:t>97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u="none" strike="noStrike">
                          <a:effectLst/>
                        </a:rPr>
                        <a:t>108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u="none" strike="noStrike">
                          <a:effectLst/>
                        </a:rPr>
                        <a:t>126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331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rgbClr val="6FD5F9"/>
                    </a:solidFill>
                  </a:tcPr>
                </a:tc>
              </a:tr>
              <a:tr h="26148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UNIMETRO 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u="none" strike="noStrike">
                          <a:effectLst/>
                        </a:rPr>
                        <a:t>43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u="none" strike="noStrike">
                          <a:effectLst/>
                        </a:rPr>
                        <a:t>47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u="none" strike="noStrike">
                          <a:effectLst/>
                        </a:rPr>
                        <a:t>57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147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rgbClr val="6FD5F9"/>
                    </a:solidFill>
                  </a:tcPr>
                </a:tc>
              </a:tr>
              <a:tr h="26148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ETM MASIVO 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u="none" strike="noStrike">
                          <a:effectLst/>
                        </a:rPr>
                        <a:t>57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u="none" strike="noStrike">
                          <a:effectLst/>
                        </a:rPr>
                        <a:t>50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u="none" strike="noStrike">
                          <a:effectLst/>
                        </a:rPr>
                        <a:t>175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rgbClr val="6FD5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</a:rPr>
                        <a:t>282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rgbClr val="6FD5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10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1469112"/>
              </p:ext>
            </p:extLst>
          </p:nvPr>
        </p:nvGraphicFramePr>
        <p:xfrm>
          <a:off x="1528354" y="3063240"/>
          <a:ext cx="5538651" cy="3089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371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131</Words>
  <Application>Microsoft Office PowerPoint</Application>
  <PresentationFormat>Presentación en pantalla (4:3)</PresentationFormat>
  <Paragraphs>83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INFORME DE PQRSF TERCER TRIMESTRE DE 2017  </vt:lpstr>
      <vt:lpstr>RESUMEN PQRSF TERCER TRIMESTRE 2017 </vt:lpstr>
      <vt:lpstr>Presentación de PowerPoint</vt:lpstr>
      <vt:lpstr>INFORMACIÓN GENERAL Y SOLICITUDES ATENDIDAS  TERCER TRIMESTRE  2017   </vt:lpstr>
      <vt:lpstr>Información general y  solicitudes atendidas </vt:lpstr>
      <vt:lpstr>QUEJAS CONCESIONARIOS TERCER TRIMESTRE 2017 </vt:lpstr>
    </vt:vector>
  </TitlesOfParts>
  <Company>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RENGIFO</dc:creator>
  <cp:lastModifiedBy>Usuario de Windows</cp:lastModifiedBy>
  <cp:revision>31</cp:revision>
  <dcterms:created xsi:type="dcterms:W3CDTF">2017-03-15T22:22:33Z</dcterms:created>
  <dcterms:modified xsi:type="dcterms:W3CDTF">2017-10-31T15:39:10Z</dcterms:modified>
</cp:coreProperties>
</file>