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FFFF99"/>
    <a:srgbClr val="FFB7B7"/>
    <a:srgbClr val="6FD5F9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200" b="1" i="0" u="none" strike="noStrike" baseline="0">
                <a:effectLst/>
              </a:rPr>
              <a:t>PQRSF</a:t>
            </a:r>
            <a:r>
              <a:rPr lang="es-ES" sz="1200" b="1" i="0" u="none" strike="noStrike" baseline="0"/>
              <a:t> </a:t>
            </a:r>
            <a:r>
              <a:rPr lang="es-ES" sz="1200" b="1" i="0" u="none" strike="noStrike" baseline="0">
                <a:effectLst/>
              </a:rPr>
              <a:t>(PETICIONES, QUEJAS</a:t>
            </a:r>
            <a:br>
              <a:rPr lang="es-ES" sz="1200" b="1" i="0" u="none" strike="noStrike" baseline="0">
                <a:effectLst/>
              </a:rPr>
            </a:br>
            <a:r>
              <a:rPr lang="es-ES" sz="1200" b="1" i="0" u="none" strike="noStrike" baseline="0">
                <a:effectLst/>
              </a:rPr>
              <a:t>, RECLAMOS, SUGERENCIAS Y FELICITACIONES)</a:t>
            </a:r>
            <a:r>
              <a:rPr lang="es-ES" sz="1200" b="1" i="0" u="none" strike="noStrike" baseline="0"/>
              <a:t> </a:t>
            </a:r>
            <a:endParaRPr lang="es-ES" sz="1200"/>
          </a:p>
        </c:rich>
      </c:tx>
      <c:layout>
        <c:manualLayout>
          <c:xMode val="edge"/>
          <c:yMode val="edge"/>
          <c:x val="0.1712014435695538"/>
          <c:y val="1.388888888888888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Hoja1!$B$24:$B$25</c:f>
              <c:strCache>
                <c:ptCount val="1"/>
                <c:pt idx="0">
                  <c:v>ABRIL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Hoja1!$A$26:$A$29</c:f>
              <c:strCache>
                <c:ptCount val="4"/>
                <c:pt idx="0">
                  <c:v> QUEJA</c:v>
                </c:pt>
                <c:pt idx="1">
                  <c:v> 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Hoja1!$B$26:$B$29</c:f>
              <c:numCache>
                <c:formatCode>General</c:formatCode>
                <c:ptCount val="4"/>
                <c:pt idx="0">
                  <c:v>553</c:v>
                </c:pt>
                <c:pt idx="1">
                  <c:v>1081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Hoja1!$C$24:$C$25</c:f>
              <c:strCache>
                <c:ptCount val="1"/>
                <c:pt idx="0">
                  <c:v>MAYO </c:v>
                </c:pt>
              </c:strCache>
            </c:strRef>
          </c:tx>
          <c:spPr>
            <a:solidFill>
              <a:srgbClr val="FFB7B7"/>
            </a:solidFill>
          </c:spPr>
          <c:invertIfNegative val="0"/>
          <c:cat>
            <c:strRef>
              <c:f>Hoja1!$A$26:$A$29</c:f>
              <c:strCache>
                <c:ptCount val="4"/>
                <c:pt idx="0">
                  <c:v> QUEJA</c:v>
                </c:pt>
                <c:pt idx="1">
                  <c:v> 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Hoja1!$C$26:$C$29</c:f>
              <c:numCache>
                <c:formatCode>General</c:formatCode>
                <c:ptCount val="4"/>
                <c:pt idx="0">
                  <c:v>629</c:v>
                </c:pt>
                <c:pt idx="1">
                  <c:v>1200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Hoja1!$D$24:$D$25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Hoja1!$A$26:$A$29</c:f>
              <c:strCache>
                <c:ptCount val="4"/>
                <c:pt idx="0">
                  <c:v> QUEJA</c:v>
                </c:pt>
                <c:pt idx="1">
                  <c:v> 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Hoja1!$D$26:$D$29</c:f>
              <c:numCache>
                <c:formatCode>General</c:formatCode>
                <c:ptCount val="4"/>
                <c:pt idx="0">
                  <c:v>514</c:v>
                </c:pt>
                <c:pt idx="1">
                  <c:v>958</c:v>
                </c:pt>
                <c:pt idx="2">
                  <c:v>16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37312"/>
        <c:axId val="107838848"/>
      </c:barChart>
      <c:catAx>
        <c:axId val="107837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838848"/>
        <c:crosses val="autoZero"/>
        <c:auto val="1"/>
        <c:lblAlgn val="ctr"/>
        <c:lblOffset val="100"/>
        <c:noMultiLvlLbl val="0"/>
      </c:catAx>
      <c:valAx>
        <c:axId val="1078388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7837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Hoja1!$A$35</c:f>
              <c:strCache>
                <c:ptCount val="1"/>
                <c:pt idx="0">
                  <c:v>Información General</c:v>
                </c:pt>
              </c:strCache>
            </c:strRef>
          </c:tx>
          <c:spPr>
            <a:solidFill>
              <a:srgbClr val="FF8989"/>
            </a:solidFill>
          </c:spPr>
          <c:invertIfNegative val="0"/>
          <c:cat>
            <c:strRef>
              <c:f>Hoja1!$B$34:$D$34</c:f>
              <c:strCache>
                <c:ptCount val="3"/>
                <c:pt idx="0">
                  <c:v>ABRIL 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Hoja1!$B$35:$D$35</c:f>
              <c:numCache>
                <c:formatCode>General</c:formatCode>
                <c:ptCount val="3"/>
                <c:pt idx="0">
                  <c:v>2407</c:v>
                </c:pt>
                <c:pt idx="1">
                  <c:v>2846</c:v>
                </c:pt>
                <c:pt idx="2">
                  <c:v>3166</c:v>
                </c:pt>
              </c:numCache>
            </c:numRef>
          </c:val>
        </c:ser>
        <c:ser>
          <c:idx val="1"/>
          <c:order val="1"/>
          <c:tx>
            <c:strRef>
              <c:f>Hoja1!$A$36</c:f>
              <c:strCache>
                <c:ptCount val="1"/>
                <c:pt idx="0">
                  <c:v>Solicitud</c:v>
                </c:pt>
              </c:strCache>
            </c:strRef>
          </c:tx>
          <c:invertIfNegative val="0"/>
          <c:cat>
            <c:strRef>
              <c:f>Hoja1!$B$34:$D$34</c:f>
              <c:strCache>
                <c:ptCount val="3"/>
                <c:pt idx="0">
                  <c:v>ABRIL 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Hoja1!$B$36:$D$36</c:f>
              <c:numCache>
                <c:formatCode>General</c:formatCode>
                <c:ptCount val="3"/>
                <c:pt idx="0">
                  <c:v>1697</c:v>
                </c:pt>
                <c:pt idx="1">
                  <c:v>1921</c:v>
                </c:pt>
                <c:pt idx="2">
                  <c:v>2269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37824"/>
        <c:axId val="155183744"/>
      </c:barChart>
      <c:catAx>
        <c:axId val="149437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155183744"/>
        <c:crosses val="autoZero"/>
        <c:auto val="1"/>
        <c:lblAlgn val="ctr"/>
        <c:lblOffset val="100"/>
        <c:noMultiLvlLbl val="0"/>
      </c:catAx>
      <c:valAx>
        <c:axId val="15518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437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Hoja1!$A$40</c:f>
              <c:strCache>
                <c:ptCount val="1"/>
                <c:pt idx="0">
                  <c:v>GIT MASIVO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Hoja1!$B$39:$D$39</c:f>
              <c:strCache>
                <c:ptCount val="3"/>
                <c:pt idx="0">
                  <c:v>ABRIL 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Hoja1!$B$40:$D$40</c:f>
              <c:numCache>
                <c:formatCode>General</c:formatCode>
                <c:ptCount val="3"/>
                <c:pt idx="0">
                  <c:v>143</c:v>
                </c:pt>
                <c:pt idx="1">
                  <c:v>152</c:v>
                </c:pt>
                <c:pt idx="2">
                  <c:v>122</c:v>
                </c:pt>
              </c:numCache>
            </c:numRef>
          </c:val>
        </c:ser>
        <c:ser>
          <c:idx val="1"/>
          <c:order val="1"/>
          <c:tx>
            <c:strRef>
              <c:f>Hoja1!$A$41</c:f>
              <c:strCache>
                <c:ptCount val="1"/>
                <c:pt idx="0">
                  <c:v>BLANCO Y NEGRO </c:v>
                </c:pt>
              </c:strCache>
            </c:strRef>
          </c:tx>
          <c:invertIfNegative val="0"/>
          <c:cat>
            <c:strRef>
              <c:f>Hoja1!$B$39:$D$39</c:f>
              <c:strCache>
                <c:ptCount val="3"/>
                <c:pt idx="0">
                  <c:v>ABRIL 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Hoja1!$B$41:$D$41</c:f>
              <c:numCache>
                <c:formatCode>General</c:formatCode>
                <c:ptCount val="3"/>
                <c:pt idx="0">
                  <c:v>91</c:v>
                </c:pt>
                <c:pt idx="1">
                  <c:v>104</c:v>
                </c:pt>
                <c:pt idx="2">
                  <c:v>104</c:v>
                </c:pt>
              </c:numCache>
            </c:numRef>
          </c:val>
        </c:ser>
        <c:ser>
          <c:idx val="2"/>
          <c:order val="2"/>
          <c:tx>
            <c:strRef>
              <c:f>Hoja1!$A$42</c:f>
              <c:strCache>
                <c:ptCount val="1"/>
                <c:pt idx="0">
                  <c:v>ETM MASIVO </c:v>
                </c:pt>
              </c:strCache>
            </c:strRef>
          </c:tx>
          <c:spPr>
            <a:solidFill>
              <a:srgbClr val="FF8989"/>
            </a:solidFill>
          </c:spPr>
          <c:invertIfNegative val="0"/>
          <c:cat>
            <c:strRef>
              <c:f>Hoja1!$B$39:$D$39</c:f>
              <c:strCache>
                <c:ptCount val="3"/>
                <c:pt idx="0">
                  <c:v>ABRIL 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Hoja1!$B$42:$D$42</c:f>
              <c:numCache>
                <c:formatCode>General</c:formatCode>
                <c:ptCount val="3"/>
                <c:pt idx="0">
                  <c:v>40</c:v>
                </c:pt>
                <c:pt idx="1">
                  <c:v>63</c:v>
                </c:pt>
                <c:pt idx="2">
                  <c:v>48</c:v>
                </c:pt>
              </c:numCache>
            </c:numRef>
          </c:val>
        </c:ser>
        <c:ser>
          <c:idx val="3"/>
          <c:order val="3"/>
          <c:tx>
            <c:strRef>
              <c:f>Hoja1!$A$43</c:f>
              <c:strCache>
                <c:ptCount val="1"/>
                <c:pt idx="0">
                  <c:v>UNIMETRO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Hoja1!$B$39:$D$39</c:f>
              <c:strCache>
                <c:ptCount val="3"/>
                <c:pt idx="0">
                  <c:v>ABRIL 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Hoja1!$B$43:$D$43</c:f>
              <c:numCache>
                <c:formatCode>General</c:formatCode>
                <c:ptCount val="3"/>
                <c:pt idx="0">
                  <c:v>58</c:v>
                </c:pt>
                <c:pt idx="1">
                  <c:v>56</c:v>
                </c:pt>
                <c:pt idx="2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183488"/>
        <c:axId val="149451904"/>
      </c:barChart>
      <c:catAx>
        <c:axId val="1231834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49451904"/>
        <c:crosses val="autoZero"/>
        <c:auto val="1"/>
        <c:lblAlgn val="ctr"/>
        <c:lblOffset val="100"/>
        <c:noMultiLvlLbl val="0"/>
      </c:catAx>
      <c:valAx>
        <c:axId val="14945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183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7181C-85A5-4144-BC8C-0C0BBC21429E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736B-0B01-F544-950D-1AF55C3241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96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0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8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39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6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36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28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61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47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56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492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Arial"/>
                <a:cs typeface="Arial"/>
              </a:rPr>
              <a:t>ESPACIO PARA TITULO FUENTE ARIAL MAYUSCULA EN NEGRILLA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6DA0-F989-3B41-A66A-7459ECE24EE6}" type="datetimeFigureOut">
              <a:rPr lang="es-ES" smtClean="0"/>
              <a:t>26/07/2017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74827"/>
            <a:ext cx="7772400" cy="2126464"/>
          </a:xfrm>
        </p:spPr>
        <p:txBody>
          <a:bodyPr>
            <a:noAutofit/>
          </a:bodyPr>
          <a:lstStyle/>
          <a:p>
            <a:r>
              <a:rPr lang="es-CO" sz="4800" b="1" u="sng" dirty="0">
                <a:ea typeface="Calibri" pitchFamily="34" charset="0"/>
                <a:cs typeface="Arial" pitchFamily="34" charset="0"/>
              </a:rPr>
              <a:t>INFORME DE PQRSF 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SEGUNDO TRIMESTRE DE 2017 </a:t>
            </a:r>
            <a:r>
              <a:rPr lang="es-CO" sz="4800" dirty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>
                <a:latin typeface="Arial" pitchFamily="34" charset="0"/>
                <a:cs typeface="Arial" pitchFamily="34" charset="0"/>
              </a:rPr>
            </a:br>
            <a:endParaRPr lang="es-ES" sz="4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32810"/>
            <a:ext cx="6400800" cy="650391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JULIO 2017 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110025"/>
          </a:xfrm>
        </p:spPr>
        <p:txBody>
          <a:bodyPr>
            <a:normAutofit fontScale="90000"/>
          </a:bodyPr>
          <a:lstStyle/>
          <a:p>
            <a:pPr lvl="0"/>
            <a:r>
              <a:rPr lang="es-CO" sz="2700" u="sng" dirty="0">
                <a:latin typeface="+mj-lt"/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SEGUNDO </a:t>
            </a:r>
            <a:r>
              <a:rPr lang="es-CO" sz="2700" u="sng" dirty="0">
                <a:latin typeface="+mj-lt"/>
                <a:ea typeface="Calibri" pitchFamily="34" charset="0"/>
                <a:cs typeface="Arial" pitchFamily="34" charset="0"/>
              </a:rPr>
              <a:t>TRIMESTRE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2017</a:t>
            </a:r>
            <a:r>
              <a:rPr lang="es-CO" b="0" dirty="0">
                <a:latin typeface="Arial" pitchFamily="34" charset="0"/>
                <a:cs typeface="Arial" pitchFamily="34" charset="0"/>
              </a:rPr>
              <a:t/>
            </a:r>
            <a:br>
              <a:rPr lang="es-CO" b="0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429050"/>
              </p:ext>
            </p:extLst>
          </p:nvPr>
        </p:nvGraphicFramePr>
        <p:xfrm>
          <a:off x="457200" y="1711236"/>
          <a:ext cx="8229600" cy="3683724"/>
        </p:xfrm>
        <a:graphic>
          <a:graphicData uri="http://schemas.openxmlformats.org/drawingml/2006/table">
            <a:tbl>
              <a:tblPr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437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PQRSF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ABRIL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MAYO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JUNIO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614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(PETICIONES, QUEJAS</a:t>
                      </a:r>
                      <a:b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05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RECLAMOS, SUGERENCIAS Y FELICITACIONES)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QUEJA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553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629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514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RECLAMO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1081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958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SUGERENCIA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FELICITACIÓN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7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QRSF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1650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1852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1511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27463" y="153629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2000" b="1" u="sng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PQRSF (PETICIONES, QUEJAS,RECLAMOS ,SUGENRENCIAS Y FELICITACIONES )</a:t>
            </a:r>
            <a:r>
              <a:rPr lang="es-CO" u="sng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 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3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549345"/>
              </p:ext>
            </p:extLst>
          </p:nvPr>
        </p:nvGraphicFramePr>
        <p:xfrm>
          <a:off x="1201783" y="1397725"/>
          <a:ext cx="6322423" cy="391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9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462722"/>
          </a:xfrm>
        </p:spPr>
        <p:txBody>
          <a:bodyPr>
            <a:normAutofit fontScale="90000"/>
          </a:bodyPr>
          <a:lstStyle/>
          <a:p>
            <a:r>
              <a:rPr lang="es-ES" sz="2200" u="sng" dirty="0">
                <a:latin typeface="+mj-lt"/>
              </a:rPr>
              <a:t>INFORMACIÓN GENERAL Y SOLICITUDES ATENDIDAS </a:t>
            </a:r>
            <a:br>
              <a:rPr lang="es-ES" sz="2200" u="sng" dirty="0">
                <a:latin typeface="+mj-lt"/>
              </a:rPr>
            </a:br>
            <a:r>
              <a:rPr lang="es-ES" sz="2200" u="sng" dirty="0" smtClean="0">
                <a:latin typeface="+mj-lt"/>
              </a:rPr>
              <a:t>SEGUNDO TRIMESTRE  2017 </a:t>
            </a:r>
            <a:r>
              <a:rPr lang="es-ES" sz="4900" u="sng" dirty="0"/>
              <a:t/>
            </a:r>
            <a:br>
              <a:rPr lang="es-ES" sz="4900" u="sng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567637"/>
              </p:ext>
            </p:extLst>
          </p:nvPr>
        </p:nvGraphicFramePr>
        <p:xfrm>
          <a:off x="457200" y="1606729"/>
          <a:ext cx="8229600" cy="3474721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13898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 general y</a:t>
                      </a:r>
                      <a:b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solicitudes atendidas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ABRIL 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MAYO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JUNIO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 General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3111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3220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2847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9178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Solicitud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1902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2561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2528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6991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5013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5781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5375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16169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044711"/>
          </a:xfrm>
        </p:spPr>
        <p:txBody>
          <a:bodyPr>
            <a:noAutofit/>
          </a:bodyPr>
          <a:lstStyle/>
          <a:p>
            <a:r>
              <a:rPr lang="es-ES" sz="2400" u="sng" dirty="0">
                <a:latin typeface="+mj-lt"/>
              </a:rPr>
              <a:t>Información general y</a:t>
            </a:r>
            <a:br>
              <a:rPr lang="es-ES" sz="2400" u="sng" dirty="0">
                <a:latin typeface="+mj-lt"/>
              </a:rPr>
            </a:br>
            <a:r>
              <a:rPr lang="es-ES" sz="2400" u="sng" dirty="0">
                <a:latin typeface="+mj-lt"/>
              </a:rPr>
              <a:t> solicitudes atendidas</a:t>
            </a:r>
            <a:r>
              <a:rPr lang="es-ES" u="sng" dirty="0"/>
              <a:t/>
            </a:r>
            <a:br>
              <a:rPr lang="es-ES" u="sng" dirty="0"/>
            </a:br>
            <a:endParaRPr lang="es-ES" u="sng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708186"/>
              </p:ext>
            </p:extLst>
          </p:nvPr>
        </p:nvGraphicFramePr>
        <p:xfrm>
          <a:off x="692331" y="1123406"/>
          <a:ext cx="7393577" cy="451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5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u="sng" dirty="0" smtClean="0">
                <a:latin typeface="+mj-lt"/>
              </a:rPr>
              <a:t>QUEJAS CONCESIONARIOS </a:t>
            </a:r>
            <a:r>
              <a:rPr lang="es-ES" sz="2400" u="sng" dirty="0" smtClean="0">
                <a:latin typeface="+mj-lt"/>
              </a:rPr>
              <a:t>SEGUNDO</a:t>
            </a:r>
            <a:r>
              <a:rPr lang="es-ES" sz="2400" u="sng" dirty="0" smtClean="0">
                <a:latin typeface="+mj-lt"/>
              </a:rPr>
              <a:t> </a:t>
            </a:r>
            <a:r>
              <a:rPr lang="es-ES" sz="2400" u="sng" dirty="0" smtClean="0">
                <a:latin typeface="+mj-lt"/>
              </a:rPr>
              <a:t>TRIMESTRE 2017 </a:t>
            </a:r>
            <a:endParaRPr lang="es-ES" sz="2400" u="sng" dirty="0">
              <a:latin typeface="+mj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11266"/>
              </p:ext>
            </p:extLst>
          </p:nvPr>
        </p:nvGraphicFramePr>
        <p:xfrm>
          <a:off x="287382" y="1302431"/>
          <a:ext cx="8229600" cy="1310139"/>
        </p:xfrm>
        <a:graphic>
          <a:graphicData uri="http://schemas.openxmlformats.org/drawingml/2006/table">
            <a:tbl>
              <a:tblPr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339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</a:rPr>
                        <a:t>CONCESIONARIO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ABRIL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MAYO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smtClean="0">
                          <a:effectLst/>
                        </a:rPr>
                        <a:t>JUNIO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</a:rPr>
                        <a:t>TOTAL TRIMESTRE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>
                          <a:effectLst/>
                        </a:rPr>
                        <a:t>GIT MASIVO 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143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152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122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>
                          <a:effectLst/>
                        </a:rPr>
                        <a:t>BLANCO Y NEGRO 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91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104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104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</a:rPr>
                        <a:t>ETM MASIVO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40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63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48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>
                          <a:effectLst/>
                        </a:rPr>
                        <a:t>UNIMETRO 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58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56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</a:rPr>
                        <a:t>47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58" marR="9158" marT="9158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904332"/>
              </p:ext>
            </p:extLst>
          </p:nvPr>
        </p:nvGraphicFramePr>
        <p:xfrm>
          <a:off x="1881122" y="2899954"/>
          <a:ext cx="5342637" cy="308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7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136</Words>
  <Application>Microsoft Office PowerPoint</Application>
  <PresentationFormat>Presentación en pantalla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INFORME DE PQRSF SEGUNDO TRIMESTRE DE 2017  </vt:lpstr>
      <vt:lpstr>RESUMEN PQRSF SEGUNDO TRIMESTRE 2017 </vt:lpstr>
      <vt:lpstr>Presentación de PowerPoint</vt:lpstr>
      <vt:lpstr>INFORMACIÓN GENERAL Y SOLICITUDES ATENDIDAS  SEGUNDO TRIMESTRE  2017   </vt:lpstr>
      <vt:lpstr>Información general y  solicitudes atendidas </vt:lpstr>
      <vt:lpstr>QUEJAS CONCESIONARIOS SEGUNDO TRIMESTRE 2017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RENGIFO</dc:creator>
  <cp:lastModifiedBy>Usuario de Windows</cp:lastModifiedBy>
  <cp:revision>25</cp:revision>
  <dcterms:created xsi:type="dcterms:W3CDTF">2017-03-15T22:22:33Z</dcterms:created>
  <dcterms:modified xsi:type="dcterms:W3CDTF">2017-07-26T19:19:34Z</dcterms:modified>
</cp:coreProperties>
</file>