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8"/>
  </p:handoutMasterIdLst>
  <p:sldIdLst>
    <p:sldId id="256" r:id="rId2"/>
    <p:sldId id="260" r:id="rId3"/>
    <p:sldId id="257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7B7"/>
    <a:srgbClr val="FFFF99"/>
    <a:srgbClr val="FF8989"/>
    <a:srgbClr val="FF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ola\Documents\PRIMER%20TRIMESTRE%20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ola\Desktop\PAOLA\QRS%20PENDIENTES%20A&#209;OS%20ANTERIORES\PRIMER%20TRIMESTRE%202017%20(version%201)%20(Recuperado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ola\Desktop\PAOLA\QRS%20PENDIENTES%20A&#209;OS%20ANTERIORES\PRIMER%20TRIMESTRE%202017%20(version%201)%20(Recuperado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1400" b="0" i="0" baseline="0" dirty="0" smtClean="0">
                <a:effectLst/>
                <a:latin typeface="+mn-lt"/>
              </a:rPr>
              <a:t>PQRSF</a:t>
            </a:r>
            <a:endParaRPr lang="es-ES" sz="1400" b="0" dirty="0" smtClean="0">
              <a:effectLst/>
              <a:latin typeface="+mn-lt"/>
            </a:endParaRPr>
          </a:p>
          <a:p>
            <a:pPr>
              <a:defRPr/>
            </a:pPr>
            <a:r>
              <a:rPr lang="es-ES" sz="1400" b="0" i="0" baseline="0" dirty="0" smtClean="0">
                <a:effectLst/>
                <a:latin typeface="+mn-lt"/>
              </a:rPr>
              <a:t>(PETICIONES, QUEJAS, RECLAMOS, SUGERENCIAS Y FELICITACIONES</a:t>
            </a:r>
            <a:r>
              <a:rPr lang="es-ES" sz="1400" b="0" i="0" baseline="0" dirty="0" smtClean="0">
                <a:effectLst/>
              </a:rPr>
              <a:t>)</a:t>
            </a:r>
            <a:endParaRPr lang="es-ES" sz="1400" b="0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Hoja1!$B$1:$B$2</c:f>
              <c:strCache>
                <c:ptCount val="1"/>
                <c:pt idx="0">
                  <c:v>ENERO </c:v>
                </c:pt>
              </c:strCache>
            </c:strRef>
          </c:tx>
          <c:invertIfNegative val="0"/>
          <c:cat>
            <c:strRef>
              <c:f>Hoja1!$A$3:$A$6</c:f>
              <c:strCache>
                <c:ptCount val="4"/>
                <c:pt idx="0">
                  <c:v>TOTAL QUEJA</c:v>
                </c:pt>
                <c:pt idx="1">
                  <c:v>TOTAL RECLAMO</c:v>
                </c:pt>
                <c:pt idx="2">
                  <c:v>TOTAL SUGERENCIA</c:v>
                </c:pt>
                <c:pt idx="3">
                  <c:v>TOTAL FELICITACIÓN</c:v>
                </c:pt>
              </c:strCache>
            </c:strRef>
          </c:cat>
          <c:val>
            <c:numRef>
              <c:f>Hoja1!$B$3:$B$6</c:f>
              <c:numCache>
                <c:formatCode>General</c:formatCode>
                <c:ptCount val="4"/>
                <c:pt idx="0">
                  <c:v>506</c:v>
                </c:pt>
                <c:pt idx="1">
                  <c:v>980</c:v>
                </c:pt>
                <c:pt idx="2">
                  <c:v>15</c:v>
                </c:pt>
                <c:pt idx="3">
                  <c:v>9</c:v>
                </c:pt>
              </c:numCache>
            </c:numRef>
          </c:val>
        </c:ser>
        <c:ser>
          <c:idx val="1"/>
          <c:order val="1"/>
          <c:tx>
            <c:strRef>
              <c:f>Hoja1!$C$1:$C$2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rgbClr val="FFFF00"/>
              </a:solidFill>
            </a:ln>
          </c:spPr>
          <c:invertIfNegative val="0"/>
          <c:cat>
            <c:strRef>
              <c:f>Hoja1!$A$3:$A$6</c:f>
              <c:strCache>
                <c:ptCount val="4"/>
                <c:pt idx="0">
                  <c:v>TOTAL QUEJA</c:v>
                </c:pt>
                <c:pt idx="1">
                  <c:v>TOTAL RECLAMO</c:v>
                </c:pt>
                <c:pt idx="2">
                  <c:v>TOTAL SUGERENCIA</c:v>
                </c:pt>
                <c:pt idx="3">
                  <c:v>TOTAL FELICITACIÓN</c:v>
                </c:pt>
              </c:strCache>
            </c:strRef>
          </c:cat>
          <c:val>
            <c:numRef>
              <c:f>Hoja1!$C$3:$C$6</c:f>
              <c:numCache>
                <c:formatCode>General</c:formatCode>
                <c:ptCount val="4"/>
                <c:pt idx="0">
                  <c:v>548</c:v>
                </c:pt>
                <c:pt idx="1">
                  <c:v>1349</c:v>
                </c:pt>
                <c:pt idx="2">
                  <c:v>19</c:v>
                </c:pt>
                <c:pt idx="3">
                  <c:v>12</c:v>
                </c:pt>
              </c:numCache>
            </c:numRef>
          </c:val>
        </c:ser>
        <c:ser>
          <c:idx val="2"/>
          <c:order val="2"/>
          <c:tx>
            <c:strRef>
              <c:f>Hoja1!$D$1:$D$2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rgbClr val="FFB7B7"/>
            </a:solidFill>
            <a:ln>
              <a:solidFill>
                <a:srgbClr val="FFB7B7"/>
              </a:solidFill>
            </a:ln>
          </c:spPr>
          <c:invertIfNegative val="0"/>
          <c:cat>
            <c:strRef>
              <c:f>Hoja1!$A$3:$A$6</c:f>
              <c:strCache>
                <c:ptCount val="4"/>
                <c:pt idx="0">
                  <c:v>TOTAL QUEJA</c:v>
                </c:pt>
                <c:pt idx="1">
                  <c:v>TOTAL RECLAMO</c:v>
                </c:pt>
                <c:pt idx="2">
                  <c:v>TOTAL SUGERENCIA</c:v>
                </c:pt>
                <c:pt idx="3">
                  <c:v>TOTAL FELICITACIÓN</c:v>
                </c:pt>
              </c:strCache>
            </c:strRef>
          </c:cat>
          <c:val>
            <c:numRef>
              <c:f>Hoja1!$D$3:$D$6</c:f>
              <c:numCache>
                <c:formatCode>General</c:formatCode>
                <c:ptCount val="4"/>
                <c:pt idx="0">
                  <c:v>615</c:v>
                </c:pt>
                <c:pt idx="1">
                  <c:v>1272</c:v>
                </c:pt>
                <c:pt idx="2">
                  <c:v>11</c:v>
                </c:pt>
                <c:pt idx="3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850368"/>
        <c:axId val="20488192"/>
      </c:barChart>
      <c:catAx>
        <c:axId val="151850368"/>
        <c:scaling>
          <c:orientation val="minMax"/>
        </c:scaling>
        <c:delete val="0"/>
        <c:axPos val="b"/>
        <c:majorTickMark val="none"/>
        <c:minorTickMark val="none"/>
        <c:tickLblPos val="nextTo"/>
        <c:crossAx val="20488192"/>
        <c:crosses val="autoZero"/>
        <c:auto val="1"/>
        <c:lblAlgn val="ctr"/>
        <c:lblOffset val="100"/>
        <c:noMultiLvlLbl val="0"/>
      </c:catAx>
      <c:valAx>
        <c:axId val="204881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 CANTIDAD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518503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Hoja1!$A$12</c:f>
              <c:strCache>
                <c:ptCount val="1"/>
                <c:pt idx="0">
                  <c:v>Información General</c:v>
                </c:pt>
              </c:strCache>
            </c:strRef>
          </c:tx>
          <c:invertIfNegative val="0"/>
          <c:cat>
            <c:strRef>
              <c:f>Hoja1!$B$11:$D$11</c:f>
              <c:strCache>
                <c:ptCount val="3"/>
                <c:pt idx="0">
                  <c:v>ENERO </c:v>
                </c:pt>
                <c:pt idx="1">
                  <c:v>FEBRERO</c:v>
                </c:pt>
                <c:pt idx="2">
                  <c:v>MARZO </c:v>
                </c:pt>
              </c:strCache>
            </c:strRef>
          </c:cat>
          <c:val>
            <c:numRef>
              <c:f>Hoja1!$B$12:$D$12</c:f>
              <c:numCache>
                <c:formatCode>General</c:formatCode>
                <c:ptCount val="3"/>
                <c:pt idx="0">
                  <c:v>2407</c:v>
                </c:pt>
                <c:pt idx="1">
                  <c:v>2846</c:v>
                </c:pt>
                <c:pt idx="2">
                  <c:v>3166</c:v>
                </c:pt>
              </c:numCache>
            </c:numRef>
          </c:val>
        </c:ser>
        <c:ser>
          <c:idx val="1"/>
          <c:order val="1"/>
          <c:tx>
            <c:strRef>
              <c:f>Hoja1!$A$13</c:f>
              <c:strCache>
                <c:ptCount val="1"/>
                <c:pt idx="0">
                  <c:v>Solicitud</c:v>
                </c:pt>
              </c:strCache>
            </c:strRef>
          </c:tx>
          <c:spPr>
            <a:ln>
              <a:solidFill>
                <a:srgbClr val="FFB7B7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B7B7"/>
              </a:solidFill>
              <a:ln>
                <a:solidFill>
                  <a:srgbClr val="FFB7B7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B7B7"/>
              </a:solidFill>
              <a:ln>
                <a:solidFill>
                  <a:srgbClr val="FFB7B7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B7B7"/>
              </a:solidFill>
              <a:ln>
                <a:solidFill>
                  <a:srgbClr val="FFB7B7"/>
                </a:solidFill>
              </a:ln>
            </c:spPr>
          </c:dPt>
          <c:cat>
            <c:strRef>
              <c:f>Hoja1!$B$11:$D$11</c:f>
              <c:strCache>
                <c:ptCount val="3"/>
                <c:pt idx="0">
                  <c:v>ENERO </c:v>
                </c:pt>
                <c:pt idx="1">
                  <c:v>FEBRERO</c:v>
                </c:pt>
                <c:pt idx="2">
                  <c:v>MARZO </c:v>
                </c:pt>
              </c:strCache>
            </c:strRef>
          </c:cat>
          <c:val>
            <c:numRef>
              <c:f>Hoja1!$B$13:$D$13</c:f>
              <c:numCache>
                <c:formatCode>General</c:formatCode>
                <c:ptCount val="3"/>
                <c:pt idx="0">
                  <c:v>1697</c:v>
                </c:pt>
                <c:pt idx="1">
                  <c:v>1921</c:v>
                </c:pt>
                <c:pt idx="2">
                  <c:v>2269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309696"/>
        <c:axId val="21680512"/>
      </c:barChart>
      <c:catAx>
        <c:axId val="213096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s-ES"/>
          </a:p>
        </c:txPr>
        <c:crossAx val="21680512"/>
        <c:crosses val="autoZero"/>
        <c:auto val="1"/>
        <c:lblAlgn val="ctr"/>
        <c:lblOffset val="100"/>
        <c:noMultiLvlLbl val="0"/>
      </c:catAx>
      <c:valAx>
        <c:axId val="216805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30969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29396325459317"/>
          <c:y val="4.214129483814523E-2"/>
          <c:w val="0.73767957130358708"/>
          <c:h val="0.776114756488772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Hoja1!$B$16</c:f>
              <c:strCache>
                <c:ptCount val="1"/>
                <c:pt idx="0">
                  <c:v>ene-17</c:v>
                </c:pt>
              </c:strCache>
            </c:strRef>
          </c:tx>
          <c:spPr>
            <a:solidFill>
              <a:srgbClr val="FFFF99"/>
            </a:solidFill>
          </c:spPr>
          <c:invertIfNegative val="0"/>
          <c:cat>
            <c:strRef>
              <c:f>Hoja1!$A$17:$A$20</c:f>
              <c:strCache>
                <c:ptCount val="4"/>
                <c:pt idx="0">
                  <c:v>GIT MASIVO </c:v>
                </c:pt>
                <c:pt idx="1">
                  <c:v>BLANCO Y NEGRO </c:v>
                </c:pt>
                <c:pt idx="2">
                  <c:v>ETM MASIVO </c:v>
                </c:pt>
                <c:pt idx="3">
                  <c:v>UNIMETRO </c:v>
                </c:pt>
              </c:strCache>
            </c:strRef>
          </c:cat>
          <c:val>
            <c:numRef>
              <c:f>Hoja1!$B$17:$B$20</c:f>
              <c:numCache>
                <c:formatCode>General</c:formatCode>
                <c:ptCount val="4"/>
                <c:pt idx="0">
                  <c:v>111</c:v>
                </c:pt>
                <c:pt idx="1">
                  <c:v>74</c:v>
                </c:pt>
                <c:pt idx="2">
                  <c:v>61</c:v>
                </c:pt>
                <c:pt idx="3">
                  <c:v>56</c:v>
                </c:pt>
              </c:numCache>
            </c:numRef>
          </c:val>
        </c:ser>
        <c:ser>
          <c:idx val="1"/>
          <c:order val="1"/>
          <c:tx>
            <c:strRef>
              <c:f>Hoja1!$C$16</c:f>
              <c:strCache>
                <c:ptCount val="1"/>
                <c:pt idx="0">
                  <c:v>feb-17</c:v>
                </c:pt>
              </c:strCache>
            </c:strRef>
          </c:tx>
          <c:invertIfNegative val="0"/>
          <c:cat>
            <c:strRef>
              <c:f>Hoja1!$A$17:$A$20</c:f>
              <c:strCache>
                <c:ptCount val="4"/>
                <c:pt idx="0">
                  <c:v>GIT MASIVO </c:v>
                </c:pt>
                <c:pt idx="1">
                  <c:v>BLANCO Y NEGRO </c:v>
                </c:pt>
                <c:pt idx="2">
                  <c:v>ETM MASIVO </c:v>
                </c:pt>
                <c:pt idx="3">
                  <c:v>UNIMETRO </c:v>
                </c:pt>
              </c:strCache>
            </c:strRef>
          </c:cat>
          <c:val>
            <c:numRef>
              <c:f>Hoja1!$C$17:$C$20</c:f>
              <c:numCache>
                <c:formatCode>General</c:formatCode>
                <c:ptCount val="4"/>
                <c:pt idx="0">
                  <c:v>124</c:v>
                </c:pt>
                <c:pt idx="1">
                  <c:v>77</c:v>
                </c:pt>
                <c:pt idx="2">
                  <c:v>55</c:v>
                </c:pt>
                <c:pt idx="3">
                  <c:v>45</c:v>
                </c:pt>
              </c:numCache>
            </c:numRef>
          </c:val>
        </c:ser>
        <c:ser>
          <c:idx val="2"/>
          <c:order val="2"/>
          <c:tx>
            <c:strRef>
              <c:f>Hoja1!$D$16</c:f>
              <c:strCache>
                <c:ptCount val="1"/>
                <c:pt idx="0">
                  <c:v>mar-17</c:v>
                </c:pt>
              </c:strCache>
            </c:strRef>
          </c:tx>
          <c:spPr>
            <a:solidFill>
              <a:srgbClr val="FFB7B7"/>
            </a:solidFill>
          </c:spPr>
          <c:invertIfNegative val="0"/>
          <c:cat>
            <c:strRef>
              <c:f>Hoja1!$A$17:$A$20</c:f>
              <c:strCache>
                <c:ptCount val="4"/>
                <c:pt idx="0">
                  <c:v>GIT MASIVO </c:v>
                </c:pt>
                <c:pt idx="1">
                  <c:v>BLANCO Y NEGRO </c:v>
                </c:pt>
                <c:pt idx="2">
                  <c:v>ETM MASIVO </c:v>
                </c:pt>
                <c:pt idx="3">
                  <c:v>UNIMETRO </c:v>
                </c:pt>
              </c:strCache>
            </c:strRef>
          </c:cat>
          <c:val>
            <c:numRef>
              <c:f>Hoja1!$D$17:$D$20</c:f>
              <c:numCache>
                <c:formatCode>General</c:formatCode>
                <c:ptCount val="4"/>
                <c:pt idx="0">
                  <c:v>140</c:v>
                </c:pt>
                <c:pt idx="1">
                  <c:v>99</c:v>
                </c:pt>
                <c:pt idx="2">
                  <c:v>70</c:v>
                </c:pt>
                <c:pt idx="3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428864"/>
        <c:axId val="211430400"/>
      </c:barChart>
      <c:catAx>
        <c:axId val="2114288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s-ES"/>
          </a:p>
        </c:txPr>
        <c:crossAx val="211430400"/>
        <c:crosses val="autoZero"/>
        <c:auto val="1"/>
        <c:lblAlgn val="ctr"/>
        <c:lblOffset val="100"/>
        <c:noMultiLvlLbl val="0"/>
      </c:catAx>
      <c:valAx>
        <c:axId val="211430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4288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7181C-85A5-4144-BC8C-0C0BBC21429E}" type="datetimeFigureOut">
              <a:rPr lang="es-ES" smtClean="0"/>
              <a:t>21/04/2017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D736B-0B01-F544-950D-1AF55C3241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0960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21/04/2017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2702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21/04/2017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3880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21/04/2017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2390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21/04/2017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294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21/04/2017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461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21/04/2017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936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21/04/2017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428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21/04/2017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261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21/04/2017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47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21/04/2017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391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21/04/2017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256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7510" cy="492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z="2400" b="1" dirty="0" smtClean="0">
                <a:solidFill>
                  <a:schemeClr val="bg1"/>
                </a:solidFill>
                <a:latin typeface="Arial"/>
                <a:cs typeface="Arial"/>
              </a:rPr>
              <a:t>ESPACIO PARA TITULO FUENTE ARIAL MAYUSCULA EN NEGRILLA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76DA0-F989-3B41-A66A-7459ECE24EE6}" type="datetimeFigureOut">
              <a:rPr lang="es-ES" smtClean="0"/>
              <a:t>21/04/2017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45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674827"/>
            <a:ext cx="7772400" cy="2126464"/>
          </a:xfrm>
        </p:spPr>
        <p:txBody>
          <a:bodyPr>
            <a:noAutofit/>
          </a:bodyPr>
          <a:lstStyle/>
          <a:p>
            <a:r>
              <a:rPr lang="es-CO" sz="4800" b="1" u="sng" dirty="0">
                <a:ea typeface="Calibri" pitchFamily="34" charset="0"/>
                <a:cs typeface="Arial" pitchFamily="34" charset="0"/>
              </a:rPr>
              <a:t>INFORME DE PQRSF </a:t>
            </a:r>
            <a:r>
              <a:rPr lang="es-CO" sz="4800" b="1" u="sng" dirty="0" smtClean="0">
                <a:ea typeface="Calibri" pitchFamily="34" charset="0"/>
                <a:cs typeface="Arial" pitchFamily="34" charset="0"/>
              </a:rPr>
              <a:t>PRIMER TRIMESTRE DE 2017 </a:t>
            </a:r>
            <a:r>
              <a:rPr lang="es-CO" sz="4800" dirty="0">
                <a:latin typeface="Arial" pitchFamily="34" charset="0"/>
                <a:cs typeface="Arial" pitchFamily="34" charset="0"/>
              </a:rPr>
              <a:t/>
            </a:r>
            <a:br>
              <a:rPr lang="es-CO" sz="4800" dirty="0">
                <a:latin typeface="Arial" pitchFamily="34" charset="0"/>
                <a:cs typeface="Arial" pitchFamily="34" charset="0"/>
              </a:rPr>
            </a:br>
            <a:endParaRPr lang="es-ES" sz="4800" b="1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532810"/>
            <a:ext cx="6400800" cy="650391"/>
          </a:xfrm>
        </p:spPr>
        <p:txBody>
          <a:bodyPr>
            <a:normAutofit/>
          </a:bodyPr>
          <a:lstStyle/>
          <a:p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ABRIL 2017 </a:t>
            </a:r>
            <a:endParaRPr lang="es-E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86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7510" cy="1110025"/>
          </a:xfrm>
        </p:spPr>
        <p:txBody>
          <a:bodyPr>
            <a:normAutofit fontScale="90000"/>
          </a:bodyPr>
          <a:lstStyle/>
          <a:p>
            <a:pPr lvl="0"/>
            <a:r>
              <a:rPr lang="es-CO" sz="2700" u="sng" dirty="0">
                <a:latin typeface="+mj-lt"/>
                <a:ea typeface="Calibri" pitchFamily="34" charset="0"/>
                <a:cs typeface="Arial" pitchFamily="34" charset="0"/>
              </a:rPr>
              <a:t>RESUMEN PQRSF </a:t>
            </a:r>
            <a:r>
              <a:rPr lang="es-CO" sz="2700" u="sng" dirty="0" smtClean="0">
                <a:latin typeface="+mj-lt"/>
                <a:ea typeface="Calibri" pitchFamily="34" charset="0"/>
                <a:cs typeface="Arial" pitchFamily="34" charset="0"/>
              </a:rPr>
              <a:t>PRIMER </a:t>
            </a:r>
            <a:r>
              <a:rPr lang="es-CO" sz="2700" u="sng" dirty="0">
                <a:latin typeface="+mj-lt"/>
                <a:ea typeface="Calibri" pitchFamily="34" charset="0"/>
                <a:cs typeface="Arial" pitchFamily="34" charset="0"/>
              </a:rPr>
              <a:t>TRIMESTRE </a:t>
            </a:r>
            <a:r>
              <a:rPr lang="es-CO" sz="2700" u="sng" dirty="0" smtClean="0">
                <a:latin typeface="+mj-lt"/>
                <a:ea typeface="Calibri" pitchFamily="34" charset="0"/>
                <a:cs typeface="Arial" pitchFamily="34" charset="0"/>
              </a:rPr>
              <a:t>2017</a:t>
            </a:r>
            <a:r>
              <a:rPr lang="es-CO" b="0" dirty="0">
                <a:latin typeface="Arial" pitchFamily="34" charset="0"/>
                <a:cs typeface="Arial" pitchFamily="34" charset="0"/>
              </a:rPr>
              <a:t/>
            </a:r>
            <a:br>
              <a:rPr lang="es-CO" b="0" dirty="0">
                <a:latin typeface="Arial" pitchFamily="34" charset="0"/>
                <a:cs typeface="Arial" pitchFamily="34" charset="0"/>
              </a:rPr>
            </a:b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167700"/>
              </p:ext>
            </p:extLst>
          </p:nvPr>
        </p:nvGraphicFramePr>
        <p:xfrm>
          <a:off x="509451" y="1632857"/>
          <a:ext cx="8177349" cy="3465643"/>
        </p:xfrm>
        <a:graphic>
          <a:graphicData uri="http://schemas.openxmlformats.org/drawingml/2006/table">
            <a:tbl>
              <a:tblPr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876228"/>
                <a:gridCol w="1452462"/>
                <a:gridCol w="1843040"/>
                <a:gridCol w="1403639"/>
                <a:gridCol w="1601980"/>
              </a:tblGrid>
              <a:tr h="4161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PQRSF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ENERO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FEBRERO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>
                          <a:effectLst/>
                          <a:latin typeface="+mn-lt"/>
                        </a:rPr>
                        <a:t>MARZO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TOTAL TRIMESTRE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968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u="none" strike="noStrike" dirty="0">
                          <a:effectLst/>
                          <a:latin typeface="+mn-lt"/>
                        </a:rPr>
                        <a:t>(PETICIONES, QUEJAS</a:t>
                      </a:r>
                      <a:br>
                        <a:rPr lang="es-ES" sz="1100" b="1" u="none" strike="noStrike" dirty="0">
                          <a:effectLst/>
                          <a:latin typeface="+mn-lt"/>
                        </a:rPr>
                      </a:br>
                      <a:r>
                        <a:rPr lang="es-ES" sz="1100" b="1" u="none" strike="noStrike" dirty="0">
                          <a:effectLst/>
                          <a:latin typeface="+mn-lt"/>
                        </a:rPr>
                        <a:t>, RECLAMOS, SUGERENCIAS Y FELICITACIONES)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161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 dirty="0" smtClean="0">
                          <a:effectLst/>
                          <a:latin typeface="+mn-lt"/>
                        </a:rPr>
                        <a:t>QUEJA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>
                          <a:effectLst/>
                          <a:latin typeface="+mn-lt"/>
                        </a:rPr>
                        <a:t>506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>
                          <a:effectLst/>
                          <a:latin typeface="+mn-lt"/>
                        </a:rPr>
                        <a:t>548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615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1669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4161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 dirty="0" smtClean="0">
                          <a:effectLst/>
                          <a:latin typeface="+mn-lt"/>
                        </a:rPr>
                        <a:t>RECLAMO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>
                          <a:effectLst/>
                          <a:latin typeface="+mn-lt"/>
                        </a:rPr>
                        <a:t>980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>
                          <a:effectLst/>
                          <a:latin typeface="+mn-lt"/>
                        </a:rPr>
                        <a:t>1349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1272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3601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4161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 dirty="0" smtClean="0">
                          <a:effectLst/>
                          <a:latin typeface="+mn-lt"/>
                        </a:rPr>
                        <a:t>SUGERENCIA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>
                          <a:effectLst/>
                          <a:latin typeface="+mn-lt"/>
                        </a:rPr>
                        <a:t>15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>
                          <a:effectLst/>
                          <a:latin typeface="+mn-lt"/>
                        </a:rPr>
                        <a:t>19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11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45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4161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 dirty="0" smtClean="0">
                          <a:effectLst/>
                          <a:latin typeface="+mn-lt"/>
                        </a:rPr>
                        <a:t>FELICITACIÓN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>
                          <a:effectLst/>
                          <a:latin typeface="+mn-lt"/>
                        </a:rPr>
                        <a:t>9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>
                          <a:effectLst/>
                          <a:latin typeface="+mn-lt"/>
                        </a:rPr>
                        <a:t>12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12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33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416196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TOTAL QRSF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>
                          <a:effectLst/>
                          <a:latin typeface="+mn-lt"/>
                        </a:rPr>
                        <a:t>1510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1928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>
                          <a:effectLst/>
                          <a:latin typeface="+mn-lt"/>
                        </a:rPr>
                        <a:t>1910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 dirty="0">
                          <a:effectLst/>
                          <a:latin typeface="+mn-lt"/>
                        </a:rPr>
                        <a:t>5348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69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6204243"/>
              </p:ext>
            </p:extLst>
          </p:nvPr>
        </p:nvGraphicFramePr>
        <p:xfrm>
          <a:off x="836023" y="1267097"/>
          <a:ext cx="7158445" cy="440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Rectángulo"/>
          <p:cNvSpPr/>
          <p:nvPr/>
        </p:nvSpPr>
        <p:spPr>
          <a:xfrm>
            <a:off x="927463" y="153629"/>
            <a:ext cx="4572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O" sz="2000" b="1" u="sng" dirty="0" smtClean="0">
                <a:solidFill>
                  <a:schemeClr val="bg1"/>
                </a:solidFill>
                <a:latin typeface="+mj-lt"/>
                <a:ea typeface="Calibri" pitchFamily="34" charset="0"/>
                <a:cs typeface="Arial" pitchFamily="34" charset="0"/>
              </a:rPr>
              <a:t>PQRSF (PETICIONES, QUEJAS,RECLAMOS ,SUGENRENCIAS Y FELICITACIONES )</a:t>
            </a:r>
            <a:r>
              <a:rPr lang="es-CO" u="sng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  </a:t>
            </a:r>
            <a:r>
              <a:rPr lang="es-CO" dirty="0">
                <a:latin typeface="Arial" pitchFamily="34" charset="0"/>
                <a:cs typeface="Arial" pitchFamily="34" charset="0"/>
              </a:rPr>
              <a:t/>
            </a:r>
            <a:br>
              <a:rPr lang="es-CO" dirty="0">
                <a:latin typeface="Arial" pitchFamily="34" charset="0"/>
                <a:cs typeface="Arial" pitchFamily="34" charset="0"/>
              </a:rPr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093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7510" cy="1462722"/>
          </a:xfrm>
        </p:spPr>
        <p:txBody>
          <a:bodyPr>
            <a:normAutofit fontScale="90000"/>
          </a:bodyPr>
          <a:lstStyle/>
          <a:p>
            <a:r>
              <a:rPr lang="es-ES" sz="2200" u="sng" dirty="0">
                <a:latin typeface="+mj-lt"/>
              </a:rPr>
              <a:t>INFORMACIÓN GENERAL Y SOLICITUDES ATENDIDAS </a:t>
            </a:r>
            <a:br>
              <a:rPr lang="es-ES" sz="2200" u="sng" dirty="0">
                <a:latin typeface="+mj-lt"/>
              </a:rPr>
            </a:br>
            <a:r>
              <a:rPr lang="es-ES" sz="2200" u="sng" dirty="0" smtClean="0">
                <a:latin typeface="+mj-lt"/>
              </a:rPr>
              <a:t>PRIMER TRIMESTRE  2017 </a:t>
            </a:r>
            <a:r>
              <a:rPr lang="es-ES" sz="4900" u="sng" dirty="0"/>
              <a:t/>
            </a:r>
            <a:br>
              <a:rPr lang="es-ES" sz="4900" u="sng" dirty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834280"/>
              </p:ext>
            </p:extLst>
          </p:nvPr>
        </p:nvGraphicFramePr>
        <p:xfrm>
          <a:off x="470262" y="1737360"/>
          <a:ext cx="8216537" cy="2785457"/>
        </p:xfrm>
        <a:graphic>
          <a:graphicData uri="http://schemas.openxmlformats.org/drawingml/2006/table">
            <a:tbl>
              <a:tblPr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915416"/>
                <a:gridCol w="1452462"/>
                <a:gridCol w="1843040"/>
                <a:gridCol w="1403639"/>
                <a:gridCol w="1601980"/>
              </a:tblGrid>
              <a:tr h="71845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 smtClean="0">
                          <a:effectLst/>
                          <a:latin typeface="+mj-lt"/>
                        </a:rPr>
                        <a:t>INFORMACIÓN GENERAL Y</a:t>
                      </a:r>
                      <a:br>
                        <a:rPr lang="es-ES" sz="1400" b="1" u="none" strike="noStrike" dirty="0" smtClean="0">
                          <a:effectLst/>
                          <a:latin typeface="+mj-lt"/>
                        </a:rPr>
                      </a:br>
                      <a:r>
                        <a:rPr lang="es-ES" sz="1400" b="1" u="none" strike="noStrike" dirty="0" smtClean="0">
                          <a:effectLst/>
                          <a:latin typeface="+mj-lt"/>
                        </a:rPr>
                        <a:t> SOLICITUDES ATENDIDAS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>
                          <a:effectLst/>
                          <a:latin typeface="+mj-lt"/>
                        </a:rPr>
                        <a:t>ENERO 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>
                          <a:effectLst/>
                          <a:latin typeface="+mj-lt"/>
                        </a:rPr>
                        <a:t>FEBRERO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>
                          <a:effectLst/>
                          <a:latin typeface="+mj-lt"/>
                        </a:rPr>
                        <a:t>MARZO 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effectLst/>
                          <a:latin typeface="+mj-lt"/>
                        </a:rPr>
                        <a:t>TOTAL TRIMESTRE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689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effectLst/>
                        </a:rPr>
                        <a:t>INFORMACIÓN GENERAL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effectLst/>
                        </a:rPr>
                        <a:t>2407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effectLst/>
                        </a:rPr>
                        <a:t>2846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effectLst/>
                        </a:rPr>
                        <a:t>3166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effectLst/>
                        </a:rPr>
                        <a:t>8419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689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effectLst/>
                        </a:rPr>
                        <a:t>SOLICITUD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effectLst/>
                        </a:rPr>
                        <a:t>1697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effectLst/>
                        </a:rPr>
                        <a:t>1921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effectLst/>
                        </a:rPr>
                        <a:t>2269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effectLst/>
                        </a:rPr>
                        <a:t>5887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689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effectLst/>
                        </a:rPr>
                        <a:t>TOTAL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effectLst/>
                        </a:rPr>
                        <a:t>4104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effectLst/>
                        </a:rPr>
                        <a:t>4767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effectLst/>
                        </a:rPr>
                        <a:t>5435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effectLst/>
                        </a:rPr>
                        <a:t>14306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67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7510" cy="1044711"/>
          </a:xfrm>
        </p:spPr>
        <p:txBody>
          <a:bodyPr>
            <a:noAutofit/>
          </a:bodyPr>
          <a:lstStyle/>
          <a:p>
            <a:r>
              <a:rPr lang="es-ES" sz="2400" u="sng" dirty="0">
                <a:latin typeface="+mj-lt"/>
              </a:rPr>
              <a:t>Información general y</a:t>
            </a:r>
            <a:br>
              <a:rPr lang="es-ES" sz="2400" u="sng" dirty="0">
                <a:latin typeface="+mj-lt"/>
              </a:rPr>
            </a:br>
            <a:r>
              <a:rPr lang="es-ES" sz="2400" u="sng" dirty="0">
                <a:latin typeface="+mj-lt"/>
              </a:rPr>
              <a:t> solicitudes atendidas</a:t>
            </a:r>
            <a:r>
              <a:rPr lang="es-ES" u="sng" dirty="0"/>
              <a:t/>
            </a:r>
            <a:br>
              <a:rPr lang="es-ES" u="sng" dirty="0"/>
            </a:br>
            <a:endParaRPr lang="es-ES" u="sng" dirty="0"/>
          </a:p>
        </p:txBody>
      </p:sp>
      <p:graphicFrame>
        <p:nvGraphicFramePr>
          <p:cNvPr id="4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2724121"/>
              </p:ext>
            </p:extLst>
          </p:nvPr>
        </p:nvGraphicFramePr>
        <p:xfrm>
          <a:off x="901337" y="1319349"/>
          <a:ext cx="6897189" cy="4389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758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u="sng" dirty="0" smtClean="0">
                <a:latin typeface="+mj-lt"/>
              </a:rPr>
              <a:t>QUEJAS CONCESIONARIOS PRIMER TRIMESTRE 2017 </a:t>
            </a:r>
            <a:endParaRPr lang="es-ES" sz="2400" u="sng" dirty="0">
              <a:latin typeface="+mj-lt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73752"/>
              </p:ext>
            </p:extLst>
          </p:nvPr>
        </p:nvGraphicFramePr>
        <p:xfrm>
          <a:off x="1123406" y="1047960"/>
          <a:ext cx="5486400" cy="1845463"/>
        </p:xfrm>
        <a:graphic>
          <a:graphicData uri="http://schemas.openxmlformats.org/drawingml/2006/table">
            <a:tbl>
              <a:tblPr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285652"/>
                <a:gridCol w="968308"/>
                <a:gridCol w="1228694"/>
                <a:gridCol w="935759"/>
                <a:gridCol w="1067987"/>
              </a:tblGrid>
              <a:tr h="4751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u="none" strike="noStrike" dirty="0">
                          <a:effectLst/>
                        </a:rPr>
                        <a:t>CONCESIONARIO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u="none" strike="noStrike" dirty="0">
                          <a:effectLst/>
                        </a:rPr>
                        <a:t>ENERO 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u="none" strike="noStrike" dirty="0">
                          <a:effectLst/>
                        </a:rPr>
                        <a:t>FEBRERO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u="none" strike="noStrike">
                          <a:effectLst/>
                        </a:rPr>
                        <a:t>MARZO </a:t>
                      </a:r>
                      <a:endParaRPr lang="es-ES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TOTAL TRIMESTRE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33938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u="none" strike="noStrike">
                          <a:effectLst/>
                        </a:rPr>
                        <a:t>GIT MASIVO 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111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 dirty="0">
                          <a:effectLst/>
                        </a:rPr>
                        <a:t>124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 dirty="0">
                          <a:effectLst/>
                        </a:rPr>
                        <a:t>140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375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33938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u="none" strike="noStrike">
                          <a:effectLst/>
                        </a:rPr>
                        <a:t>BLANCO Y NEGRO 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74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77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 dirty="0">
                          <a:effectLst/>
                        </a:rPr>
                        <a:t>99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250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352189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u="none" strike="noStrike">
                          <a:effectLst/>
                        </a:rPr>
                        <a:t>ETM MASIVO 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61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55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 dirty="0">
                          <a:effectLst/>
                        </a:rPr>
                        <a:t>70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 dirty="0">
                          <a:effectLst/>
                        </a:rPr>
                        <a:t>186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33938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u="none" strike="noStrike">
                          <a:effectLst/>
                        </a:rPr>
                        <a:t>UNIMETRO 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56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45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46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 dirty="0">
                          <a:effectLst/>
                        </a:rPr>
                        <a:t>147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5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76839"/>
              </p:ext>
            </p:extLst>
          </p:nvPr>
        </p:nvGraphicFramePr>
        <p:xfrm>
          <a:off x="1802710" y="312855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371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141</Words>
  <Application>Microsoft Office PowerPoint</Application>
  <PresentationFormat>Presentación en pantalla (4:3)</PresentationFormat>
  <Paragraphs>86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INFORME DE PQRSF PRIMER TRIMESTRE DE 2017  </vt:lpstr>
      <vt:lpstr>RESUMEN PQRSF PRIMER TRIMESTRE 2017 </vt:lpstr>
      <vt:lpstr>Presentación de PowerPoint</vt:lpstr>
      <vt:lpstr>INFORMACIÓN GENERAL Y SOLICITUDES ATENDIDAS  PRIMER TRIMESTRE  2017   </vt:lpstr>
      <vt:lpstr>Información general y  solicitudes atendidas </vt:lpstr>
      <vt:lpstr>QUEJAS CONCESIONARIOS PRIMER TRIMESTRE 2017 </vt:lpstr>
    </vt:vector>
  </TitlesOfParts>
  <Company>CASA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RENGIFO</dc:creator>
  <cp:lastModifiedBy>Usuario de Windows</cp:lastModifiedBy>
  <cp:revision>14</cp:revision>
  <dcterms:created xsi:type="dcterms:W3CDTF">2017-03-15T22:22:33Z</dcterms:created>
  <dcterms:modified xsi:type="dcterms:W3CDTF">2017-04-21T21:14:05Z</dcterms:modified>
</cp:coreProperties>
</file>